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34"/>
  </p:notesMasterIdLst>
  <p:sldIdLst>
    <p:sldId id="731" r:id="rId5"/>
    <p:sldId id="781" r:id="rId6"/>
    <p:sldId id="689" r:id="rId7"/>
    <p:sldId id="690" r:id="rId8"/>
    <p:sldId id="691" r:id="rId9"/>
    <p:sldId id="701" r:id="rId10"/>
    <p:sldId id="353" r:id="rId11"/>
    <p:sldId id="782" r:id="rId12"/>
    <p:sldId id="774" r:id="rId13"/>
    <p:sldId id="765" r:id="rId14"/>
    <p:sldId id="704" r:id="rId15"/>
    <p:sldId id="778" r:id="rId16"/>
    <p:sldId id="779" r:id="rId17"/>
    <p:sldId id="767" r:id="rId18"/>
    <p:sldId id="696" r:id="rId19"/>
    <p:sldId id="258" r:id="rId20"/>
    <p:sldId id="257" r:id="rId21"/>
    <p:sldId id="259" r:id="rId22"/>
    <p:sldId id="262" r:id="rId23"/>
    <p:sldId id="773" r:id="rId24"/>
    <p:sldId id="268" r:id="rId25"/>
    <p:sldId id="269" r:id="rId26"/>
    <p:sldId id="716" r:id="rId27"/>
    <p:sldId id="777" r:id="rId28"/>
    <p:sldId id="769" r:id="rId29"/>
    <p:sldId id="713" r:id="rId30"/>
    <p:sldId id="711" r:id="rId31"/>
    <p:sldId id="707" r:id="rId32"/>
    <p:sldId id="712" r:id="rId3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4C87"/>
    <a:srgbClr val="2B6672"/>
    <a:srgbClr val="30717D"/>
    <a:srgbClr val="30717C"/>
    <a:srgbClr val="036C76"/>
    <a:srgbClr val="7E0074"/>
    <a:srgbClr val="BBD2D5"/>
    <a:srgbClr val="FFFFFF"/>
    <a:srgbClr val="0173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847"/>
    <p:restoredTop sz="94436"/>
  </p:normalViewPr>
  <p:slideViewPr>
    <p:cSldViewPr snapToGrid="0">
      <p:cViewPr varScale="1">
        <p:scale>
          <a:sx n="41" d="100"/>
          <a:sy n="41" d="100"/>
        </p:scale>
        <p:origin x="26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4.6047499999999998E-2"/>
          <c:y val="4.8050200000000001E-2"/>
          <c:w val="0.94895200000000002"/>
          <c:h val="0.8940090000000000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95215E"/>
            </a:solidFill>
            <a:ln w="12700" cap="flat">
              <a:noFill/>
              <a:miter lim="400000"/>
            </a:ln>
            <a:effectLst/>
          </c:spPr>
          <c:invertIfNegative val="0"/>
          <c:trendline>
            <c:spPr>
              <a:ln w="38100" cap="flat">
                <a:solidFill>
                  <a:srgbClr val="070F15"/>
                </a:solidFill>
                <a:prstDash val="solid"/>
                <a:miter lim="400000"/>
              </a:ln>
              <a:effectLst/>
            </c:spPr>
            <c:trendlineType val="exp"/>
            <c:dispRSqr val="0"/>
            <c:dispEq val="0"/>
          </c:trendline>
          <c:cat>
            <c:strRef>
              <c:f>Sheet1!$A$2:$A$111</c:f>
              <c:strCache>
                <c:ptCount val="110"/>
                <c:pt idx="0">
                  <c:v>2014</c:v>
                </c:pt>
                <c:pt idx="1">
                  <c:v>2014</c:v>
                </c:pt>
                <c:pt idx="2">
                  <c:v>2014</c:v>
                </c:pt>
                <c:pt idx="3">
                  <c:v>2014</c:v>
                </c:pt>
                <c:pt idx="4">
                  <c:v>2014</c:v>
                </c:pt>
                <c:pt idx="5">
                  <c:v>2014</c:v>
                </c:pt>
                <c:pt idx="6">
                  <c:v>2014</c:v>
                </c:pt>
                <c:pt idx="7">
                  <c:v>2014</c:v>
                </c:pt>
                <c:pt idx="8">
                  <c:v>2014</c:v>
                </c:pt>
                <c:pt idx="9">
                  <c:v>2014</c:v>
                </c:pt>
                <c:pt idx="10">
                  <c:v>2014</c:v>
                </c:pt>
                <c:pt idx="11">
                  <c:v>2014</c:v>
                </c:pt>
                <c:pt idx="12">
                  <c:v>2015</c:v>
                </c:pt>
                <c:pt idx="13">
                  <c:v>2015</c:v>
                </c:pt>
                <c:pt idx="14">
                  <c:v>2015</c:v>
                </c:pt>
                <c:pt idx="15">
                  <c:v>2015</c:v>
                </c:pt>
                <c:pt idx="16">
                  <c:v>2015</c:v>
                </c:pt>
                <c:pt idx="17">
                  <c:v>2015</c:v>
                </c:pt>
                <c:pt idx="18">
                  <c:v>2015</c:v>
                </c:pt>
                <c:pt idx="19">
                  <c:v>2015</c:v>
                </c:pt>
                <c:pt idx="20">
                  <c:v>2015</c:v>
                </c:pt>
                <c:pt idx="21">
                  <c:v>2015</c:v>
                </c:pt>
                <c:pt idx="22">
                  <c:v>2015</c:v>
                </c:pt>
                <c:pt idx="23">
                  <c:v>2015</c:v>
                </c:pt>
                <c:pt idx="24">
                  <c:v>2016</c:v>
                </c:pt>
                <c:pt idx="25">
                  <c:v>2016</c:v>
                </c:pt>
                <c:pt idx="26">
                  <c:v>2016</c:v>
                </c:pt>
                <c:pt idx="27">
                  <c:v>2016</c:v>
                </c:pt>
                <c:pt idx="28">
                  <c:v>2016</c:v>
                </c:pt>
                <c:pt idx="29">
                  <c:v>2016</c:v>
                </c:pt>
                <c:pt idx="30">
                  <c:v>2016</c:v>
                </c:pt>
                <c:pt idx="31">
                  <c:v>2016</c:v>
                </c:pt>
                <c:pt idx="32">
                  <c:v>2016</c:v>
                </c:pt>
                <c:pt idx="33">
                  <c:v>2016</c:v>
                </c:pt>
                <c:pt idx="34">
                  <c:v>2016</c:v>
                </c:pt>
                <c:pt idx="35">
                  <c:v>2016</c:v>
                </c:pt>
                <c:pt idx="36">
                  <c:v>2017</c:v>
                </c:pt>
                <c:pt idx="37">
                  <c:v>2017</c:v>
                </c:pt>
                <c:pt idx="38">
                  <c:v>2017</c:v>
                </c:pt>
                <c:pt idx="39">
                  <c:v>2017</c:v>
                </c:pt>
                <c:pt idx="40">
                  <c:v>2017</c:v>
                </c:pt>
                <c:pt idx="41">
                  <c:v>2017</c:v>
                </c:pt>
                <c:pt idx="42">
                  <c:v>2017</c:v>
                </c:pt>
                <c:pt idx="43">
                  <c:v>2017</c:v>
                </c:pt>
                <c:pt idx="44">
                  <c:v>2017</c:v>
                </c:pt>
                <c:pt idx="45">
                  <c:v>2017</c:v>
                </c:pt>
                <c:pt idx="46">
                  <c:v>2017</c:v>
                </c:pt>
                <c:pt idx="47">
                  <c:v>2017</c:v>
                </c:pt>
                <c:pt idx="48">
                  <c:v>2018</c:v>
                </c:pt>
                <c:pt idx="49">
                  <c:v>2018</c:v>
                </c:pt>
                <c:pt idx="50">
                  <c:v>2018</c:v>
                </c:pt>
                <c:pt idx="51">
                  <c:v>2018</c:v>
                </c:pt>
                <c:pt idx="52">
                  <c:v>2018</c:v>
                </c:pt>
                <c:pt idx="53">
                  <c:v>2018</c:v>
                </c:pt>
                <c:pt idx="54">
                  <c:v>2018</c:v>
                </c:pt>
                <c:pt idx="55">
                  <c:v>2018</c:v>
                </c:pt>
                <c:pt idx="56">
                  <c:v>2018</c:v>
                </c:pt>
                <c:pt idx="57">
                  <c:v>2018</c:v>
                </c:pt>
                <c:pt idx="58">
                  <c:v>2018</c:v>
                </c:pt>
                <c:pt idx="59">
                  <c:v>2018</c:v>
                </c:pt>
                <c:pt idx="60">
                  <c:v>2019</c:v>
                </c:pt>
                <c:pt idx="61">
                  <c:v>2019</c:v>
                </c:pt>
                <c:pt idx="62">
                  <c:v>2019</c:v>
                </c:pt>
                <c:pt idx="63">
                  <c:v>2019</c:v>
                </c:pt>
                <c:pt idx="64">
                  <c:v>2019</c:v>
                </c:pt>
                <c:pt idx="65">
                  <c:v>2019</c:v>
                </c:pt>
                <c:pt idx="66">
                  <c:v>2019</c:v>
                </c:pt>
                <c:pt idx="67">
                  <c:v>2019</c:v>
                </c:pt>
                <c:pt idx="68">
                  <c:v>2019</c:v>
                </c:pt>
                <c:pt idx="69">
                  <c:v>2019</c:v>
                </c:pt>
                <c:pt idx="70">
                  <c:v>2019</c:v>
                </c:pt>
                <c:pt idx="71">
                  <c:v>2019</c:v>
                </c:pt>
                <c:pt idx="72">
                  <c:v>2020</c:v>
                </c:pt>
                <c:pt idx="73">
                  <c:v>2020</c:v>
                </c:pt>
                <c:pt idx="74">
                  <c:v>2020</c:v>
                </c:pt>
                <c:pt idx="75">
                  <c:v>2020</c:v>
                </c:pt>
                <c:pt idx="76">
                  <c:v>2020</c:v>
                </c:pt>
                <c:pt idx="77">
                  <c:v>2020</c:v>
                </c:pt>
                <c:pt idx="78">
                  <c:v>2020</c:v>
                </c:pt>
                <c:pt idx="79">
                  <c:v>2020</c:v>
                </c:pt>
                <c:pt idx="80">
                  <c:v>2020</c:v>
                </c:pt>
                <c:pt idx="81">
                  <c:v>2020</c:v>
                </c:pt>
                <c:pt idx="82">
                  <c:v>2020</c:v>
                </c:pt>
                <c:pt idx="83">
                  <c:v>2020</c:v>
                </c:pt>
                <c:pt idx="84">
                  <c:v>2021</c:v>
                </c:pt>
                <c:pt idx="85">
                  <c:v>2021</c:v>
                </c:pt>
                <c:pt idx="86">
                  <c:v>2021</c:v>
                </c:pt>
                <c:pt idx="87">
                  <c:v>2021</c:v>
                </c:pt>
                <c:pt idx="88">
                  <c:v>2021</c:v>
                </c:pt>
                <c:pt idx="89">
                  <c:v>2021</c:v>
                </c:pt>
                <c:pt idx="90">
                  <c:v>2021</c:v>
                </c:pt>
                <c:pt idx="91">
                  <c:v>2021</c:v>
                </c:pt>
                <c:pt idx="92">
                  <c:v>2021</c:v>
                </c:pt>
                <c:pt idx="93">
                  <c:v>2021</c:v>
                </c:pt>
                <c:pt idx="94">
                  <c:v>2021</c:v>
                </c:pt>
                <c:pt idx="95">
                  <c:v>2021</c:v>
                </c:pt>
                <c:pt idx="96">
                  <c:v>2022</c:v>
                </c:pt>
                <c:pt idx="97">
                  <c:v>2022</c:v>
                </c:pt>
                <c:pt idx="98">
                  <c:v>2022</c:v>
                </c:pt>
                <c:pt idx="99">
                  <c:v>2022</c:v>
                </c:pt>
                <c:pt idx="100">
                  <c:v>2022</c:v>
                </c:pt>
                <c:pt idx="101">
                  <c:v>2022</c:v>
                </c:pt>
                <c:pt idx="102">
                  <c:v>2022</c:v>
                </c:pt>
                <c:pt idx="103">
                  <c:v>2022</c:v>
                </c:pt>
                <c:pt idx="104">
                  <c:v>2022</c:v>
                </c:pt>
                <c:pt idx="105">
                  <c:v>2022</c:v>
                </c:pt>
                <c:pt idx="106">
                  <c:v>2022</c:v>
                </c:pt>
                <c:pt idx="107">
                  <c:v>2022</c:v>
                </c:pt>
                <c:pt idx="108">
                  <c:v>2023</c:v>
                </c:pt>
                <c:pt idx="109">
                  <c:v>2023</c:v>
                </c:pt>
              </c:strCache>
            </c:strRef>
          </c:cat>
          <c:val>
            <c:numRef>
              <c:f>Sheet1!$B$2:$B$111</c:f>
              <c:numCache>
                <c:formatCode>General</c:formatCode>
                <c:ptCount val="110"/>
                <c:pt idx="0">
                  <c:v>3919</c:v>
                </c:pt>
                <c:pt idx="1">
                  <c:v>4071</c:v>
                </c:pt>
                <c:pt idx="2">
                  <c:v>5355</c:v>
                </c:pt>
                <c:pt idx="3">
                  <c:v>6192</c:v>
                </c:pt>
                <c:pt idx="4">
                  <c:v>7692</c:v>
                </c:pt>
                <c:pt idx="5">
                  <c:v>7886</c:v>
                </c:pt>
                <c:pt idx="6">
                  <c:v>7887</c:v>
                </c:pt>
                <c:pt idx="7">
                  <c:v>7416</c:v>
                </c:pt>
                <c:pt idx="8">
                  <c:v>7033</c:v>
                </c:pt>
                <c:pt idx="9">
                  <c:v>7003</c:v>
                </c:pt>
                <c:pt idx="10">
                  <c:v>5448</c:v>
                </c:pt>
                <c:pt idx="11">
                  <c:v>6066</c:v>
                </c:pt>
                <c:pt idx="12">
                  <c:v>4124</c:v>
                </c:pt>
                <c:pt idx="13">
                  <c:v>4455</c:v>
                </c:pt>
                <c:pt idx="14">
                  <c:v>6028</c:v>
                </c:pt>
                <c:pt idx="15">
                  <c:v>6800</c:v>
                </c:pt>
                <c:pt idx="16">
                  <c:v>7676</c:v>
                </c:pt>
                <c:pt idx="17">
                  <c:v>9153</c:v>
                </c:pt>
                <c:pt idx="18">
                  <c:v>8576</c:v>
                </c:pt>
                <c:pt idx="19">
                  <c:v>7781</c:v>
                </c:pt>
                <c:pt idx="20">
                  <c:v>7367</c:v>
                </c:pt>
                <c:pt idx="21">
                  <c:v>7006</c:v>
                </c:pt>
                <c:pt idx="22">
                  <c:v>5411</c:v>
                </c:pt>
                <c:pt idx="23">
                  <c:v>6545</c:v>
                </c:pt>
                <c:pt idx="24">
                  <c:v>4332</c:v>
                </c:pt>
                <c:pt idx="25">
                  <c:v>4872</c:v>
                </c:pt>
                <c:pt idx="26">
                  <c:v>6659</c:v>
                </c:pt>
                <c:pt idx="27">
                  <c:v>7544</c:v>
                </c:pt>
                <c:pt idx="28">
                  <c:v>8975</c:v>
                </c:pt>
                <c:pt idx="29">
                  <c:v>9414</c:v>
                </c:pt>
                <c:pt idx="30">
                  <c:v>8337</c:v>
                </c:pt>
                <c:pt idx="31">
                  <c:v>8567</c:v>
                </c:pt>
                <c:pt idx="32">
                  <c:v>7791</c:v>
                </c:pt>
                <c:pt idx="33">
                  <c:v>7154</c:v>
                </c:pt>
                <c:pt idx="34">
                  <c:v>6608</c:v>
                </c:pt>
                <c:pt idx="35">
                  <c:v>6766</c:v>
                </c:pt>
                <c:pt idx="36">
                  <c:v>4553</c:v>
                </c:pt>
                <c:pt idx="37">
                  <c:v>4773</c:v>
                </c:pt>
                <c:pt idx="38">
                  <c:v>7515</c:v>
                </c:pt>
                <c:pt idx="39">
                  <c:v>7437</c:v>
                </c:pt>
                <c:pt idx="40">
                  <c:v>9062</c:v>
                </c:pt>
                <c:pt idx="41">
                  <c:v>9907</c:v>
                </c:pt>
                <c:pt idx="42">
                  <c:v>8422</c:v>
                </c:pt>
                <c:pt idx="43">
                  <c:v>8898</c:v>
                </c:pt>
                <c:pt idx="44">
                  <c:v>7825</c:v>
                </c:pt>
                <c:pt idx="45">
                  <c:v>7723</c:v>
                </c:pt>
                <c:pt idx="46">
                  <c:v>6836</c:v>
                </c:pt>
                <c:pt idx="47">
                  <c:v>6663</c:v>
                </c:pt>
                <c:pt idx="48">
                  <c:v>4632</c:v>
                </c:pt>
                <c:pt idx="49">
                  <c:v>4960</c:v>
                </c:pt>
                <c:pt idx="50">
                  <c:v>7146</c:v>
                </c:pt>
                <c:pt idx="51">
                  <c:v>7822</c:v>
                </c:pt>
                <c:pt idx="52">
                  <c:v>8983</c:v>
                </c:pt>
                <c:pt idx="53">
                  <c:v>9725</c:v>
                </c:pt>
                <c:pt idx="54">
                  <c:v>8851</c:v>
                </c:pt>
                <c:pt idx="55">
                  <c:v>9512</c:v>
                </c:pt>
                <c:pt idx="56">
                  <c:v>7493</c:v>
                </c:pt>
                <c:pt idx="57">
                  <c:v>7794</c:v>
                </c:pt>
                <c:pt idx="58">
                  <c:v>7023</c:v>
                </c:pt>
                <c:pt idx="59">
                  <c:v>6205</c:v>
                </c:pt>
                <c:pt idx="60">
                  <c:v>4240</c:v>
                </c:pt>
                <c:pt idx="61">
                  <c:v>5073</c:v>
                </c:pt>
                <c:pt idx="62">
                  <c:v>6915</c:v>
                </c:pt>
                <c:pt idx="63">
                  <c:v>7556</c:v>
                </c:pt>
                <c:pt idx="64">
                  <c:v>9124</c:v>
                </c:pt>
                <c:pt idx="65">
                  <c:v>9024</c:v>
                </c:pt>
                <c:pt idx="66">
                  <c:v>9375</c:v>
                </c:pt>
                <c:pt idx="67">
                  <c:v>9181</c:v>
                </c:pt>
                <c:pt idx="68">
                  <c:v>8057</c:v>
                </c:pt>
                <c:pt idx="69">
                  <c:v>7917</c:v>
                </c:pt>
                <c:pt idx="70">
                  <c:v>7006</c:v>
                </c:pt>
                <c:pt idx="71">
                  <c:v>6965</c:v>
                </c:pt>
                <c:pt idx="72">
                  <c:v>4945</c:v>
                </c:pt>
                <c:pt idx="73">
                  <c:v>5451</c:v>
                </c:pt>
                <c:pt idx="74">
                  <c:v>7414</c:v>
                </c:pt>
                <c:pt idx="75">
                  <c:v>6668</c:v>
                </c:pt>
                <c:pt idx="76">
                  <c:v>6799</c:v>
                </c:pt>
                <c:pt idx="77">
                  <c:v>9147</c:v>
                </c:pt>
                <c:pt idx="78">
                  <c:v>10266</c:v>
                </c:pt>
                <c:pt idx="79">
                  <c:v>9592</c:v>
                </c:pt>
                <c:pt idx="80">
                  <c:v>9646</c:v>
                </c:pt>
                <c:pt idx="81">
                  <c:v>9624</c:v>
                </c:pt>
                <c:pt idx="82">
                  <c:v>8159</c:v>
                </c:pt>
                <c:pt idx="83">
                  <c:v>8470</c:v>
                </c:pt>
                <c:pt idx="84">
                  <c:v>5433</c:v>
                </c:pt>
                <c:pt idx="85">
                  <c:v>5763</c:v>
                </c:pt>
                <c:pt idx="86">
                  <c:v>7201</c:v>
                </c:pt>
                <c:pt idx="87">
                  <c:v>7782</c:v>
                </c:pt>
                <c:pt idx="88">
                  <c:v>8482</c:v>
                </c:pt>
                <c:pt idx="89">
                  <c:v>9985</c:v>
                </c:pt>
                <c:pt idx="90">
                  <c:v>9603</c:v>
                </c:pt>
                <c:pt idx="91">
                  <c:v>9734</c:v>
                </c:pt>
                <c:pt idx="92">
                  <c:v>9360</c:v>
                </c:pt>
                <c:pt idx="93">
                  <c:v>9206</c:v>
                </c:pt>
                <c:pt idx="94">
                  <c:v>8724</c:v>
                </c:pt>
                <c:pt idx="95">
                  <c:v>8696</c:v>
                </c:pt>
                <c:pt idx="96">
                  <c:v>5647</c:v>
                </c:pt>
                <c:pt idx="97">
                  <c:v>5753</c:v>
                </c:pt>
                <c:pt idx="98">
                  <c:v>6715</c:v>
                </c:pt>
                <c:pt idx="99">
                  <c:v>7616</c:v>
                </c:pt>
                <c:pt idx="100">
                  <c:v>8646</c:v>
                </c:pt>
                <c:pt idx="101">
                  <c:v>9202</c:v>
                </c:pt>
                <c:pt idx="102">
                  <c:v>8614</c:v>
                </c:pt>
                <c:pt idx="103">
                  <c:v>8990</c:v>
                </c:pt>
                <c:pt idx="104">
                  <c:v>8188</c:v>
                </c:pt>
                <c:pt idx="105">
                  <c:v>7044</c:v>
                </c:pt>
                <c:pt idx="106">
                  <c:v>6371</c:v>
                </c:pt>
                <c:pt idx="107">
                  <c:v>6082</c:v>
                </c:pt>
                <c:pt idx="108">
                  <c:v>4186</c:v>
                </c:pt>
                <c:pt idx="109">
                  <c:v>4903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0F0-004B-8964-D5685F7AFF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-1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2090" b="0" i="0" u="none" strike="noStrike">
                <a:solidFill>
                  <a:srgbClr val="000000"/>
                </a:solidFill>
                <a:latin typeface="Helvetica Neue"/>
              </a:defRPr>
            </a:pPr>
            <a:endParaRPr lang="en-US"/>
          </a:p>
        </c:txPr>
        <c:crossAx val="2094734553"/>
        <c:crosses val="autoZero"/>
        <c:auto val="1"/>
        <c:lblAlgn val="ctr"/>
        <c:lblOffset val="100"/>
        <c:tickLblSkip val="12"/>
        <c:noMultiLvlLbl val="1"/>
      </c:catAx>
      <c:valAx>
        <c:axId val="2094734553"/>
        <c:scaling>
          <c:orientation val="minMax"/>
        </c:scaling>
        <c:delete val="0"/>
        <c:axPos val="l"/>
        <c:majorGridlines>
          <c:spPr>
            <a:ln w="6350" cap="flat">
              <a:solidFill>
                <a:srgbClr val="B8B8B8"/>
              </a:solidFill>
              <a:prstDash val="solid"/>
              <a:miter lim="400000"/>
            </a:ln>
          </c:spPr>
        </c:majorGridlines>
        <c:numFmt formatCode="#,##0" sourceLinked="0"/>
        <c:majorTickMark val="none"/>
        <c:minorTickMark val="none"/>
        <c:tickLblPos val="nextTo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2090" b="0" i="0" u="none" strike="noStrike">
                <a:solidFill>
                  <a:srgbClr val="000000"/>
                </a:solidFill>
                <a:latin typeface="Helvetica Neue"/>
              </a:defRPr>
            </a:pPr>
            <a:endParaRPr lang="en-US"/>
          </a:p>
        </c:txPr>
        <c:crossAx val="2094734552"/>
        <c:crosses val="autoZero"/>
        <c:crossBetween val="between"/>
        <c:majorUnit val="2750"/>
        <c:minorUnit val="137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4.6061999999999999E-2"/>
          <c:y val="4.8050200000000001E-2"/>
          <c:w val="0.94893799999999995"/>
          <c:h val="0.8940090000000000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Supply</c:v>
                </c:pt>
              </c:strCache>
            </c:strRef>
          </c:tx>
          <c:spPr>
            <a:solidFill>
              <a:srgbClr val="00737E"/>
            </a:solidFill>
            <a:ln w="12700" cap="flat">
              <a:noFill/>
              <a:miter lim="400000"/>
            </a:ln>
            <a:effectLst/>
          </c:spPr>
          <c:invertIfNegative val="0"/>
          <c:trendline>
            <c:spPr>
              <a:ln w="38100" cap="flat">
                <a:solidFill>
                  <a:srgbClr val="070F15"/>
                </a:solidFill>
                <a:prstDash val="solid"/>
                <a:miter lim="400000"/>
              </a:ln>
              <a:effectLst/>
            </c:spPr>
            <c:trendlineType val="exp"/>
            <c:dispRSqr val="0"/>
            <c:dispEq val="0"/>
          </c:trendline>
          <c:cat>
            <c:strRef>
              <c:f>Sheet1!$A$2:$A$112</c:f>
              <c:strCache>
                <c:ptCount val="111"/>
                <c:pt idx="0">
                  <c:v>2014</c:v>
                </c:pt>
                <c:pt idx="1">
                  <c:v>2014</c:v>
                </c:pt>
                <c:pt idx="2">
                  <c:v>2014</c:v>
                </c:pt>
                <c:pt idx="3">
                  <c:v>2014</c:v>
                </c:pt>
                <c:pt idx="4">
                  <c:v>2014</c:v>
                </c:pt>
                <c:pt idx="5">
                  <c:v>2014</c:v>
                </c:pt>
                <c:pt idx="6">
                  <c:v>2014</c:v>
                </c:pt>
                <c:pt idx="7">
                  <c:v>2014</c:v>
                </c:pt>
                <c:pt idx="8">
                  <c:v>2014</c:v>
                </c:pt>
                <c:pt idx="9">
                  <c:v>2014</c:v>
                </c:pt>
                <c:pt idx="10">
                  <c:v>2014</c:v>
                </c:pt>
                <c:pt idx="11">
                  <c:v>2014</c:v>
                </c:pt>
                <c:pt idx="12">
                  <c:v>2015</c:v>
                </c:pt>
                <c:pt idx="13">
                  <c:v>2015</c:v>
                </c:pt>
                <c:pt idx="14">
                  <c:v>2015</c:v>
                </c:pt>
                <c:pt idx="15">
                  <c:v>2015</c:v>
                </c:pt>
                <c:pt idx="16">
                  <c:v>2015</c:v>
                </c:pt>
                <c:pt idx="17">
                  <c:v>2015</c:v>
                </c:pt>
                <c:pt idx="18">
                  <c:v>2015</c:v>
                </c:pt>
                <c:pt idx="19">
                  <c:v>2015</c:v>
                </c:pt>
                <c:pt idx="20">
                  <c:v>2015</c:v>
                </c:pt>
                <c:pt idx="21">
                  <c:v>2015</c:v>
                </c:pt>
                <c:pt idx="22">
                  <c:v>2015</c:v>
                </c:pt>
                <c:pt idx="23">
                  <c:v>2015</c:v>
                </c:pt>
                <c:pt idx="24">
                  <c:v>2016</c:v>
                </c:pt>
                <c:pt idx="25">
                  <c:v>2016</c:v>
                </c:pt>
                <c:pt idx="26">
                  <c:v>2016</c:v>
                </c:pt>
                <c:pt idx="27">
                  <c:v>2016</c:v>
                </c:pt>
                <c:pt idx="28">
                  <c:v>2016</c:v>
                </c:pt>
                <c:pt idx="29">
                  <c:v>2016</c:v>
                </c:pt>
                <c:pt idx="30">
                  <c:v>2016</c:v>
                </c:pt>
                <c:pt idx="31">
                  <c:v>2016</c:v>
                </c:pt>
                <c:pt idx="32">
                  <c:v>2016</c:v>
                </c:pt>
                <c:pt idx="33">
                  <c:v>2016</c:v>
                </c:pt>
                <c:pt idx="34">
                  <c:v>2016</c:v>
                </c:pt>
                <c:pt idx="35">
                  <c:v>2016</c:v>
                </c:pt>
                <c:pt idx="36">
                  <c:v>2017</c:v>
                </c:pt>
                <c:pt idx="37">
                  <c:v>2017</c:v>
                </c:pt>
                <c:pt idx="38">
                  <c:v>2017</c:v>
                </c:pt>
                <c:pt idx="39">
                  <c:v>2017</c:v>
                </c:pt>
                <c:pt idx="40">
                  <c:v>2017</c:v>
                </c:pt>
                <c:pt idx="41">
                  <c:v>2017</c:v>
                </c:pt>
                <c:pt idx="42">
                  <c:v>2017</c:v>
                </c:pt>
                <c:pt idx="43">
                  <c:v>2017</c:v>
                </c:pt>
                <c:pt idx="44">
                  <c:v>2017</c:v>
                </c:pt>
                <c:pt idx="45">
                  <c:v>2017</c:v>
                </c:pt>
                <c:pt idx="46">
                  <c:v>2017</c:v>
                </c:pt>
                <c:pt idx="47">
                  <c:v>2017</c:v>
                </c:pt>
                <c:pt idx="48">
                  <c:v>2018</c:v>
                </c:pt>
                <c:pt idx="49">
                  <c:v>2018</c:v>
                </c:pt>
                <c:pt idx="50">
                  <c:v>2018</c:v>
                </c:pt>
                <c:pt idx="51">
                  <c:v>2018</c:v>
                </c:pt>
                <c:pt idx="52">
                  <c:v>2018</c:v>
                </c:pt>
                <c:pt idx="53">
                  <c:v>2018</c:v>
                </c:pt>
                <c:pt idx="54">
                  <c:v>2018</c:v>
                </c:pt>
                <c:pt idx="55">
                  <c:v>2018</c:v>
                </c:pt>
                <c:pt idx="56">
                  <c:v>2018</c:v>
                </c:pt>
                <c:pt idx="57">
                  <c:v>2018</c:v>
                </c:pt>
                <c:pt idx="58">
                  <c:v>2018</c:v>
                </c:pt>
                <c:pt idx="59">
                  <c:v>2018</c:v>
                </c:pt>
                <c:pt idx="60">
                  <c:v>2019</c:v>
                </c:pt>
                <c:pt idx="61">
                  <c:v>2019</c:v>
                </c:pt>
                <c:pt idx="62">
                  <c:v>2019</c:v>
                </c:pt>
                <c:pt idx="63">
                  <c:v>2019</c:v>
                </c:pt>
                <c:pt idx="64">
                  <c:v>2019</c:v>
                </c:pt>
                <c:pt idx="65">
                  <c:v>2019</c:v>
                </c:pt>
                <c:pt idx="66">
                  <c:v>2019</c:v>
                </c:pt>
                <c:pt idx="67">
                  <c:v>2019</c:v>
                </c:pt>
                <c:pt idx="68">
                  <c:v>2019</c:v>
                </c:pt>
                <c:pt idx="69">
                  <c:v>2019</c:v>
                </c:pt>
                <c:pt idx="70">
                  <c:v>2019</c:v>
                </c:pt>
                <c:pt idx="71">
                  <c:v>2019</c:v>
                </c:pt>
                <c:pt idx="72">
                  <c:v>2020</c:v>
                </c:pt>
                <c:pt idx="73">
                  <c:v>2020</c:v>
                </c:pt>
                <c:pt idx="74">
                  <c:v>2020</c:v>
                </c:pt>
                <c:pt idx="75">
                  <c:v>2020</c:v>
                </c:pt>
                <c:pt idx="76">
                  <c:v>2020</c:v>
                </c:pt>
                <c:pt idx="77">
                  <c:v>2020</c:v>
                </c:pt>
                <c:pt idx="78">
                  <c:v>2020</c:v>
                </c:pt>
                <c:pt idx="79">
                  <c:v>2020</c:v>
                </c:pt>
                <c:pt idx="80">
                  <c:v>2020</c:v>
                </c:pt>
                <c:pt idx="81">
                  <c:v>2020</c:v>
                </c:pt>
                <c:pt idx="82">
                  <c:v>2020</c:v>
                </c:pt>
                <c:pt idx="83">
                  <c:v>2020</c:v>
                </c:pt>
                <c:pt idx="84">
                  <c:v>2021</c:v>
                </c:pt>
                <c:pt idx="85">
                  <c:v>2021</c:v>
                </c:pt>
                <c:pt idx="86">
                  <c:v>2021</c:v>
                </c:pt>
                <c:pt idx="87">
                  <c:v>2021</c:v>
                </c:pt>
                <c:pt idx="88">
                  <c:v>2021</c:v>
                </c:pt>
                <c:pt idx="89">
                  <c:v>2021</c:v>
                </c:pt>
                <c:pt idx="90">
                  <c:v>2021</c:v>
                </c:pt>
                <c:pt idx="91">
                  <c:v>2021</c:v>
                </c:pt>
                <c:pt idx="92">
                  <c:v>2021</c:v>
                </c:pt>
                <c:pt idx="93">
                  <c:v>2021</c:v>
                </c:pt>
                <c:pt idx="94">
                  <c:v>2021</c:v>
                </c:pt>
                <c:pt idx="95">
                  <c:v>2021</c:v>
                </c:pt>
                <c:pt idx="96">
                  <c:v>2022</c:v>
                </c:pt>
                <c:pt idx="97">
                  <c:v>2022</c:v>
                </c:pt>
                <c:pt idx="98">
                  <c:v>2022</c:v>
                </c:pt>
                <c:pt idx="99">
                  <c:v>2022</c:v>
                </c:pt>
                <c:pt idx="100">
                  <c:v>2022</c:v>
                </c:pt>
                <c:pt idx="101">
                  <c:v>2022</c:v>
                </c:pt>
                <c:pt idx="102">
                  <c:v>2022</c:v>
                </c:pt>
                <c:pt idx="103">
                  <c:v>2022</c:v>
                </c:pt>
                <c:pt idx="104">
                  <c:v>2022</c:v>
                </c:pt>
                <c:pt idx="105">
                  <c:v>2022</c:v>
                </c:pt>
                <c:pt idx="106">
                  <c:v>2022</c:v>
                </c:pt>
                <c:pt idx="107">
                  <c:v>2022</c:v>
                </c:pt>
                <c:pt idx="108">
                  <c:v>2023</c:v>
                </c:pt>
                <c:pt idx="109">
                  <c:v>2023</c:v>
                </c:pt>
                <c:pt idx="110">
                  <c:v>2023</c:v>
                </c:pt>
              </c:strCache>
            </c:strRef>
          </c:cat>
          <c:val>
            <c:numRef>
              <c:f>Sheet1!$B$2:$B$112</c:f>
              <c:numCache>
                <c:formatCode>General</c:formatCode>
                <c:ptCount val="111"/>
                <c:pt idx="0">
                  <c:v>35250</c:v>
                </c:pt>
                <c:pt idx="1">
                  <c:v>34313</c:v>
                </c:pt>
                <c:pt idx="2">
                  <c:v>34239</c:v>
                </c:pt>
                <c:pt idx="3">
                  <c:v>34905</c:v>
                </c:pt>
                <c:pt idx="4">
                  <c:v>36895</c:v>
                </c:pt>
                <c:pt idx="5">
                  <c:v>38581</c:v>
                </c:pt>
                <c:pt idx="6">
                  <c:v>40347</c:v>
                </c:pt>
                <c:pt idx="7">
                  <c:v>41600</c:v>
                </c:pt>
                <c:pt idx="8">
                  <c:v>43973</c:v>
                </c:pt>
                <c:pt idx="9">
                  <c:v>40837</c:v>
                </c:pt>
                <c:pt idx="10">
                  <c:v>38976</c:v>
                </c:pt>
                <c:pt idx="11">
                  <c:v>36094</c:v>
                </c:pt>
                <c:pt idx="12">
                  <c:v>32570</c:v>
                </c:pt>
                <c:pt idx="13">
                  <c:v>32362</c:v>
                </c:pt>
                <c:pt idx="14">
                  <c:v>32019</c:v>
                </c:pt>
                <c:pt idx="15">
                  <c:v>32884</c:v>
                </c:pt>
                <c:pt idx="16">
                  <c:v>34565</c:v>
                </c:pt>
                <c:pt idx="17">
                  <c:v>35771</c:v>
                </c:pt>
                <c:pt idx="18">
                  <c:v>36545</c:v>
                </c:pt>
                <c:pt idx="19">
                  <c:v>36688</c:v>
                </c:pt>
                <c:pt idx="20">
                  <c:v>36869</c:v>
                </c:pt>
                <c:pt idx="21">
                  <c:v>35853</c:v>
                </c:pt>
                <c:pt idx="22">
                  <c:v>34743</c:v>
                </c:pt>
                <c:pt idx="23">
                  <c:v>32385</c:v>
                </c:pt>
                <c:pt idx="24">
                  <c:v>28721</c:v>
                </c:pt>
                <c:pt idx="25">
                  <c:v>27767</c:v>
                </c:pt>
                <c:pt idx="26">
                  <c:v>27306</c:v>
                </c:pt>
                <c:pt idx="27">
                  <c:v>27722</c:v>
                </c:pt>
                <c:pt idx="28">
                  <c:v>27976</c:v>
                </c:pt>
                <c:pt idx="29">
                  <c:v>28676</c:v>
                </c:pt>
                <c:pt idx="30">
                  <c:v>29193</c:v>
                </c:pt>
                <c:pt idx="31">
                  <c:v>29360</c:v>
                </c:pt>
                <c:pt idx="32">
                  <c:v>29142</c:v>
                </c:pt>
                <c:pt idx="33">
                  <c:v>28361</c:v>
                </c:pt>
                <c:pt idx="34">
                  <c:v>27212</c:v>
                </c:pt>
                <c:pt idx="35">
                  <c:v>25537</c:v>
                </c:pt>
                <c:pt idx="36">
                  <c:v>22381</c:v>
                </c:pt>
                <c:pt idx="37">
                  <c:v>21880</c:v>
                </c:pt>
                <c:pt idx="38">
                  <c:v>21555</c:v>
                </c:pt>
                <c:pt idx="39">
                  <c:v>21933</c:v>
                </c:pt>
                <c:pt idx="40">
                  <c:v>22317</c:v>
                </c:pt>
                <c:pt idx="41">
                  <c:v>23724</c:v>
                </c:pt>
                <c:pt idx="42">
                  <c:v>23761</c:v>
                </c:pt>
                <c:pt idx="43">
                  <c:v>24458</c:v>
                </c:pt>
                <c:pt idx="44">
                  <c:v>24751</c:v>
                </c:pt>
                <c:pt idx="45">
                  <c:v>24191</c:v>
                </c:pt>
                <c:pt idx="46">
                  <c:v>23415</c:v>
                </c:pt>
                <c:pt idx="47">
                  <c:v>21410</c:v>
                </c:pt>
                <c:pt idx="48">
                  <c:v>18926</c:v>
                </c:pt>
                <c:pt idx="49">
                  <c:v>18390</c:v>
                </c:pt>
                <c:pt idx="50">
                  <c:v>17477</c:v>
                </c:pt>
                <c:pt idx="51">
                  <c:v>16097</c:v>
                </c:pt>
                <c:pt idx="52">
                  <c:v>16734</c:v>
                </c:pt>
                <c:pt idx="53">
                  <c:v>18156</c:v>
                </c:pt>
                <c:pt idx="54">
                  <c:v>19404</c:v>
                </c:pt>
                <c:pt idx="55">
                  <c:v>20428</c:v>
                </c:pt>
                <c:pt idx="56">
                  <c:v>20916</c:v>
                </c:pt>
                <c:pt idx="57">
                  <c:v>21277</c:v>
                </c:pt>
                <c:pt idx="58">
                  <c:v>21055</c:v>
                </c:pt>
                <c:pt idx="59">
                  <c:v>19550</c:v>
                </c:pt>
                <c:pt idx="60">
                  <c:v>17456</c:v>
                </c:pt>
                <c:pt idx="61">
                  <c:v>16862</c:v>
                </c:pt>
                <c:pt idx="62">
                  <c:v>16115</c:v>
                </c:pt>
                <c:pt idx="63">
                  <c:v>15457</c:v>
                </c:pt>
                <c:pt idx="64">
                  <c:v>16219</c:v>
                </c:pt>
                <c:pt idx="65">
                  <c:v>17366</c:v>
                </c:pt>
                <c:pt idx="66">
                  <c:v>17973</c:v>
                </c:pt>
                <c:pt idx="67">
                  <c:v>19193</c:v>
                </c:pt>
                <c:pt idx="68">
                  <c:v>19448</c:v>
                </c:pt>
                <c:pt idx="69">
                  <c:v>19820</c:v>
                </c:pt>
                <c:pt idx="70">
                  <c:v>19883</c:v>
                </c:pt>
                <c:pt idx="71">
                  <c:v>17947</c:v>
                </c:pt>
                <c:pt idx="72">
                  <c:v>15730</c:v>
                </c:pt>
                <c:pt idx="73">
                  <c:v>14678</c:v>
                </c:pt>
                <c:pt idx="74">
                  <c:v>13782</c:v>
                </c:pt>
                <c:pt idx="75">
                  <c:v>13943</c:v>
                </c:pt>
                <c:pt idx="76">
                  <c:v>13356</c:v>
                </c:pt>
                <c:pt idx="77">
                  <c:v>12673</c:v>
                </c:pt>
                <c:pt idx="78">
                  <c:v>12158</c:v>
                </c:pt>
                <c:pt idx="79">
                  <c:v>11792</c:v>
                </c:pt>
                <c:pt idx="80">
                  <c:v>11206</c:v>
                </c:pt>
                <c:pt idx="81">
                  <c:v>11454</c:v>
                </c:pt>
                <c:pt idx="82">
                  <c:v>11157</c:v>
                </c:pt>
                <c:pt idx="83">
                  <c:v>10053</c:v>
                </c:pt>
                <c:pt idx="84">
                  <c:v>8247</c:v>
                </c:pt>
                <c:pt idx="85">
                  <c:v>7001</c:v>
                </c:pt>
                <c:pt idx="86">
                  <c:v>6044</c:v>
                </c:pt>
                <c:pt idx="87">
                  <c:v>5903</c:v>
                </c:pt>
                <c:pt idx="88">
                  <c:v>6258</c:v>
                </c:pt>
                <c:pt idx="89">
                  <c:v>6570</c:v>
                </c:pt>
                <c:pt idx="90">
                  <c:v>7757</c:v>
                </c:pt>
                <c:pt idx="91">
                  <c:v>8890</c:v>
                </c:pt>
                <c:pt idx="92">
                  <c:v>9298</c:v>
                </c:pt>
                <c:pt idx="93">
                  <c:v>9848</c:v>
                </c:pt>
                <c:pt idx="94">
                  <c:v>9218</c:v>
                </c:pt>
                <c:pt idx="95">
                  <c:v>8444</c:v>
                </c:pt>
                <c:pt idx="96">
                  <c:v>7051</c:v>
                </c:pt>
                <c:pt idx="97">
                  <c:v>6209</c:v>
                </c:pt>
                <c:pt idx="98">
                  <c:v>5744</c:v>
                </c:pt>
                <c:pt idx="99">
                  <c:v>6154</c:v>
                </c:pt>
                <c:pt idx="100">
                  <c:v>6712</c:v>
                </c:pt>
                <c:pt idx="101">
                  <c:v>8209</c:v>
                </c:pt>
                <c:pt idx="102">
                  <c:v>10550</c:v>
                </c:pt>
                <c:pt idx="103">
                  <c:v>11321</c:v>
                </c:pt>
                <c:pt idx="104">
                  <c:v>11709</c:v>
                </c:pt>
                <c:pt idx="105">
                  <c:v>12500</c:v>
                </c:pt>
                <c:pt idx="106">
                  <c:v>12914</c:v>
                </c:pt>
                <c:pt idx="107">
                  <c:v>12476</c:v>
                </c:pt>
                <c:pt idx="108">
                  <c:v>12352</c:v>
                </c:pt>
                <c:pt idx="109">
                  <c:v>12620</c:v>
                </c:pt>
                <c:pt idx="110">
                  <c:v>11985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B06-4F55-BAA8-6BB74DDB55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-1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2090" b="0" i="0" u="none" strike="noStrike">
                <a:solidFill>
                  <a:srgbClr val="000000"/>
                </a:solidFill>
                <a:latin typeface="Helvetica Neue"/>
              </a:defRPr>
            </a:pPr>
            <a:endParaRPr lang="en-US"/>
          </a:p>
        </c:txPr>
        <c:crossAx val="2094734553"/>
        <c:crosses val="autoZero"/>
        <c:auto val="1"/>
        <c:lblAlgn val="ctr"/>
        <c:lblOffset val="100"/>
        <c:tickLblSkip val="12"/>
        <c:noMultiLvlLbl val="1"/>
      </c:catAx>
      <c:valAx>
        <c:axId val="2094734553"/>
        <c:scaling>
          <c:orientation val="minMax"/>
        </c:scaling>
        <c:delete val="0"/>
        <c:axPos val="l"/>
        <c:majorGridlines>
          <c:spPr>
            <a:ln w="6350" cap="flat">
              <a:solidFill>
                <a:srgbClr val="B8B8B8"/>
              </a:solidFill>
              <a:prstDash val="solid"/>
              <a:miter lim="400000"/>
            </a:ln>
          </c:spPr>
        </c:majorGridlines>
        <c:numFmt formatCode="#,##0" sourceLinked="0"/>
        <c:majorTickMark val="none"/>
        <c:minorTickMark val="none"/>
        <c:tickLblPos val="nextTo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2090" b="0" i="0" u="none" strike="noStrike">
                <a:solidFill>
                  <a:srgbClr val="000000"/>
                </a:solidFill>
                <a:latin typeface="Helvetica Neue"/>
              </a:defRPr>
            </a:pPr>
            <a:endParaRPr lang="en-US"/>
          </a:p>
        </c:txPr>
        <c:crossAx val="2094734552"/>
        <c:crosses val="autoZero"/>
        <c:crossBetween val="between"/>
        <c:majorUnit val="12500"/>
        <c:minorUnit val="6250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2.69731E-2"/>
          <c:y val="4.8050200000000001E-2"/>
          <c:w val="0.96802699999999997"/>
          <c:h val="0.89400900000000005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Months of inventory</c:v>
                </c:pt>
              </c:strCache>
            </c:strRef>
          </c:tx>
          <c:spPr>
            <a:ln w="76200" cap="flat">
              <a:solidFill>
                <a:srgbClr val="004B8B"/>
              </a:solidFill>
              <a:prstDash val="solid"/>
              <a:miter lim="400000"/>
            </a:ln>
            <a:effectLst/>
          </c:spPr>
          <c:marker>
            <c:symbol val="none"/>
          </c:marker>
          <c:cat>
            <c:strRef>
              <c:f>Sheet1!$A$2:$A$112</c:f>
              <c:strCache>
                <c:ptCount val="111"/>
                <c:pt idx="0">
                  <c:v>2014</c:v>
                </c:pt>
                <c:pt idx="1">
                  <c:v>2014</c:v>
                </c:pt>
                <c:pt idx="2">
                  <c:v>2014</c:v>
                </c:pt>
                <c:pt idx="3">
                  <c:v>2014</c:v>
                </c:pt>
                <c:pt idx="4">
                  <c:v>2014</c:v>
                </c:pt>
                <c:pt idx="5">
                  <c:v>2014</c:v>
                </c:pt>
                <c:pt idx="6">
                  <c:v>2014</c:v>
                </c:pt>
                <c:pt idx="7">
                  <c:v>2014</c:v>
                </c:pt>
                <c:pt idx="8">
                  <c:v>2014</c:v>
                </c:pt>
                <c:pt idx="9">
                  <c:v>2014</c:v>
                </c:pt>
                <c:pt idx="10">
                  <c:v>2014</c:v>
                </c:pt>
                <c:pt idx="11">
                  <c:v>2014</c:v>
                </c:pt>
                <c:pt idx="12">
                  <c:v>2015</c:v>
                </c:pt>
                <c:pt idx="13">
                  <c:v>2015</c:v>
                </c:pt>
                <c:pt idx="14">
                  <c:v>2015</c:v>
                </c:pt>
                <c:pt idx="15">
                  <c:v>2015</c:v>
                </c:pt>
                <c:pt idx="16">
                  <c:v>2015</c:v>
                </c:pt>
                <c:pt idx="17">
                  <c:v>2015</c:v>
                </c:pt>
                <c:pt idx="18">
                  <c:v>2015</c:v>
                </c:pt>
                <c:pt idx="19">
                  <c:v>2015</c:v>
                </c:pt>
                <c:pt idx="20">
                  <c:v>2015</c:v>
                </c:pt>
                <c:pt idx="21">
                  <c:v>2015</c:v>
                </c:pt>
                <c:pt idx="22">
                  <c:v>2015</c:v>
                </c:pt>
                <c:pt idx="23">
                  <c:v>2015</c:v>
                </c:pt>
                <c:pt idx="24">
                  <c:v>2016</c:v>
                </c:pt>
                <c:pt idx="25">
                  <c:v>2016</c:v>
                </c:pt>
                <c:pt idx="26">
                  <c:v>2016</c:v>
                </c:pt>
                <c:pt idx="27">
                  <c:v>2016</c:v>
                </c:pt>
                <c:pt idx="28">
                  <c:v>2016</c:v>
                </c:pt>
                <c:pt idx="29">
                  <c:v>2016</c:v>
                </c:pt>
                <c:pt idx="30">
                  <c:v>2016</c:v>
                </c:pt>
                <c:pt idx="31">
                  <c:v>2016</c:v>
                </c:pt>
                <c:pt idx="32">
                  <c:v>2016</c:v>
                </c:pt>
                <c:pt idx="33">
                  <c:v>2016</c:v>
                </c:pt>
                <c:pt idx="34">
                  <c:v>2016</c:v>
                </c:pt>
                <c:pt idx="35">
                  <c:v>2016</c:v>
                </c:pt>
                <c:pt idx="36">
                  <c:v>2017</c:v>
                </c:pt>
                <c:pt idx="37">
                  <c:v>2017</c:v>
                </c:pt>
                <c:pt idx="38">
                  <c:v>2017</c:v>
                </c:pt>
                <c:pt idx="39">
                  <c:v>2017</c:v>
                </c:pt>
                <c:pt idx="40">
                  <c:v>2017</c:v>
                </c:pt>
                <c:pt idx="41">
                  <c:v>2017</c:v>
                </c:pt>
                <c:pt idx="42">
                  <c:v>2017</c:v>
                </c:pt>
                <c:pt idx="43">
                  <c:v>2017</c:v>
                </c:pt>
                <c:pt idx="44">
                  <c:v>2017</c:v>
                </c:pt>
                <c:pt idx="45">
                  <c:v>2017</c:v>
                </c:pt>
                <c:pt idx="46">
                  <c:v>2017</c:v>
                </c:pt>
                <c:pt idx="47">
                  <c:v>2017</c:v>
                </c:pt>
                <c:pt idx="48">
                  <c:v>2018</c:v>
                </c:pt>
                <c:pt idx="49">
                  <c:v>2018</c:v>
                </c:pt>
                <c:pt idx="50">
                  <c:v>2018</c:v>
                </c:pt>
                <c:pt idx="51">
                  <c:v>2018</c:v>
                </c:pt>
                <c:pt idx="52">
                  <c:v>2018</c:v>
                </c:pt>
                <c:pt idx="53">
                  <c:v>2018</c:v>
                </c:pt>
                <c:pt idx="54">
                  <c:v>2018</c:v>
                </c:pt>
                <c:pt idx="55">
                  <c:v>2018</c:v>
                </c:pt>
                <c:pt idx="56">
                  <c:v>2018</c:v>
                </c:pt>
                <c:pt idx="57">
                  <c:v>2018</c:v>
                </c:pt>
                <c:pt idx="58">
                  <c:v>2018</c:v>
                </c:pt>
                <c:pt idx="59">
                  <c:v>2018</c:v>
                </c:pt>
                <c:pt idx="60">
                  <c:v>2019</c:v>
                </c:pt>
                <c:pt idx="61">
                  <c:v>2019</c:v>
                </c:pt>
                <c:pt idx="62">
                  <c:v>2019</c:v>
                </c:pt>
                <c:pt idx="63">
                  <c:v>2019</c:v>
                </c:pt>
                <c:pt idx="64">
                  <c:v>2019</c:v>
                </c:pt>
                <c:pt idx="65">
                  <c:v>2019</c:v>
                </c:pt>
                <c:pt idx="66">
                  <c:v>2019</c:v>
                </c:pt>
                <c:pt idx="67">
                  <c:v>2019</c:v>
                </c:pt>
                <c:pt idx="68">
                  <c:v>2019</c:v>
                </c:pt>
                <c:pt idx="69">
                  <c:v>2019</c:v>
                </c:pt>
                <c:pt idx="70">
                  <c:v>2019</c:v>
                </c:pt>
                <c:pt idx="71">
                  <c:v>2019</c:v>
                </c:pt>
                <c:pt idx="72">
                  <c:v>2020</c:v>
                </c:pt>
                <c:pt idx="73">
                  <c:v>2020</c:v>
                </c:pt>
                <c:pt idx="74">
                  <c:v>2020</c:v>
                </c:pt>
                <c:pt idx="75">
                  <c:v>2020</c:v>
                </c:pt>
                <c:pt idx="76">
                  <c:v>2020</c:v>
                </c:pt>
                <c:pt idx="77">
                  <c:v>2020</c:v>
                </c:pt>
                <c:pt idx="78">
                  <c:v>2020</c:v>
                </c:pt>
                <c:pt idx="79">
                  <c:v>2020</c:v>
                </c:pt>
                <c:pt idx="80">
                  <c:v>2020</c:v>
                </c:pt>
                <c:pt idx="81">
                  <c:v>2020</c:v>
                </c:pt>
                <c:pt idx="82">
                  <c:v>2020</c:v>
                </c:pt>
                <c:pt idx="83">
                  <c:v>2020</c:v>
                </c:pt>
                <c:pt idx="84">
                  <c:v>2021</c:v>
                </c:pt>
                <c:pt idx="85">
                  <c:v>2021</c:v>
                </c:pt>
                <c:pt idx="86">
                  <c:v>2021</c:v>
                </c:pt>
                <c:pt idx="87">
                  <c:v>2021</c:v>
                </c:pt>
                <c:pt idx="88">
                  <c:v>2021</c:v>
                </c:pt>
                <c:pt idx="89">
                  <c:v>2021</c:v>
                </c:pt>
                <c:pt idx="90">
                  <c:v>2021</c:v>
                </c:pt>
                <c:pt idx="91">
                  <c:v>2021</c:v>
                </c:pt>
                <c:pt idx="92">
                  <c:v>2021</c:v>
                </c:pt>
                <c:pt idx="93">
                  <c:v>2021</c:v>
                </c:pt>
                <c:pt idx="94">
                  <c:v>2021</c:v>
                </c:pt>
                <c:pt idx="95">
                  <c:v>2021</c:v>
                </c:pt>
                <c:pt idx="96">
                  <c:v>2022</c:v>
                </c:pt>
                <c:pt idx="97">
                  <c:v>2022</c:v>
                </c:pt>
                <c:pt idx="98">
                  <c:v>2022</c:v>
                </c:pt>
                <c:pt idx="99">
                  <c:v>2022</c:v>
                </c:pt>
                <c:pt idx="100">
                  <c:v>2022</c:v>
                </c:pt>
                <c:pt idx="101">
                  <c:v>2022</c:v>
                </c:pt>
                <c:pt idx="102">
                  <c:v>2022</c:v>
                </c:pt>
                <c:pt idx="103">
                  <c:v>2022</c:v>
                </c:pt>
                <c:pt idx="104">
                  <c:v>2022</c:v>
                </c:pt>
                <c:pt idx="105">
                  <c:v>2022</c:v>
                </c:pt>
                <c:pt idx="106">
                  <c:v>2022</c:v>
                </c:pt>
                <c:pt idx="107">
                  <c:v>2022</c:v>
                </c:pt>
                <c:pt idx="108">
                  <c:v>2023</c:v>
                </c:pt>
                <c:pt idx="109">
                  <c:v>2023</c:v>
                </c:pt>
                <c:pt idx="110">
                  <c:v>2023</c:v>
                </c:pt>
              </c:strCache>
            </c:strRef>
          </c:cat>
          <c:val>
            <c:numRef>
              <c:f>Sheet1!$B$2:$B$112</c:f>
              <c:numCache>
                <c:formatCode>General</c:formatCode>
                <c:ptCount val="110"/>
                <c:pt idx="0">
                  <c:v>5.5111129999999999</c:v>
                </c:pt>
                <c:pt idx="1">
                  <c:v>5.4067439999999998</c:v>
                </c:pt>
                <c:pt idx="2">
                  <c:v>5.4415279999999999</c:v>
                </c:pt>
                <c:pt idx="3">
                  <c:v>5.5830130000000002</c:v>
                </c:pt>
                <c:pt idx="4">
                  <c:v>5.9238150000000003</c:v>
                </c:pt>
                <c:pt idx="5">
                  <c:v>6.1906239999999997</c:v>
                </c:pt>
                <c:pt idx="6">
                  <c:v>6.4783239999999997</c:v>
                </c:pt>
                <c:pt idx="7">
                  <c:v>6.704631</c:v>
                </c:pt>
                <c:pt idx="8">
                  <c:v>7.0310860000000002</c:v>
                </c:pt>
                <c:pt idx="9">
                  <c:v>6.4806920000000003</c:v>
                </c:pt>
                <c:pt idx="10">
                  <c:v>6.1959280000000003</c:v>
                </c:pt>
                <c:pt idx="11">
                  <c:v>5.7014529999999999</c:v>
                </c:pt>
                <c:pt idx="12">
                  <c:v>5.1309519999999997</c:v>
                </c:pt>
                <c:pt idx="13">
                  <c:v>5.0726129999999996</c:v>
                </c:pt>
                <c:pt idx="14">
                  <c:v>4.9751130000000003</c:v>
                </c:pt>
                <c:pt idx="15">
                  <c:v>5.0696060000000003</c:v>
                </c:pt>
                <c:pt idx="16">
                  <c:v>5.3298550000000002</c:v>
                </c:pt>
                <c:pt idx="17">
                  <c:v>5.4274550000000001</c:v>
                </c:pt>
                <c:pt idx="18">
                  <c:v>5.4970039999999996</c:v>
                </c:pt>
                <c:pt idx="19">
                  <c:v>5.4933810000000003</c:v>
                </c:pt>
                <c:pt idx="20">
                  <c:v>5.4975709999999998</c:v>
                </c:pt>
                <c:pt idx="21">
                  <c:v>5.3458750000000004</c:v>
                </c:pt>
                <c:pt idx="22">
                  <c:v>5.1827509999999997</c:v>
                </c:pt>
                <c:pt idx="23">
                  <c:v>4.8024019999999998</c:v>
                </c:pt>
                <c:pt idx="24">
                  <c:v>4.2481450000000001</c:v>
                </c:pt>
                <c:pt idx="25">
                  <c:v>4.086036</c:v>
                </c:pt>
                <c:pt idx="26">
                  <c:v>3.9873449999999999</c:v>
                </c:pt>
                <c:pt idx="27">
                  <c:v>4.0117700000000003</c:v>
                </c:pt>
                <c:pt idx="28">
                  <c:v>3.986084</c:v>
                </c:pt>
                <c:pt idx="29">
                  <c:v>4.0731989999999998</c:v>
                </c:pt>
                <c:pt idx="30">
                  <c:v>4.1583990000000002</c:v>
                </c:pt>
                <c:pt idx="31">
                  <c:v>4.1435279999999999</c:v>
                </c:pt>
                <c:pt idx="32">
                  <c:v>4.0923550000000004</c:v>
                </c:pt>
                <c:pt idx="33">
                  <c:v>3.9757950000000002</c:v>
                </c:pt>
                <c:pt idx="34">
                  <c:v>3.762114</c:v>
                </c:pt>
                <c:pt idx="35">
                  <c:v>3.521576</c:v>
                </c:pt>
                <c:pt idx="36">
                  <c:v>3.0785420000000001</c:v>
                </c:pt>
                <c:pt idx="37">
                  <c:v>3.0130479999999999</c:v>
                </c:pt>
                <c:pt idx="38">
                  <c:v>2.9394179999999999</c:v>
                </c:pt>
                <c:pt idx="39">
                  <c:v>2.9946069999999998</c:v>
                </c:pt>
                <c:pt idx="40">
                  <c:v>3.0440230000000001</c:v>
                </c:pt>
                <c:pt idx="41">
                  <c:v>3.2179039999999999</c:v>
                </c:pt>
                <c:pt idx="42">
                  <c:v>3.2198289999999998</c:v>
                </c:pt>
                <c:pt idx="43">
                  <c:v>3.3019370000000001</c:v>
                </c:pt>
                <c:pt idx="44">
                  <c:v>3.3402159999999999</c:v>
                </c:pt>
                <c:pt idx="45">
                  <c:v>3.2438850000000001</c:v>
                </c:pt>
                <c:pt idx="46">
                  <c:v>3.1318480000000002</c:v>
                </c:pt>
                <c:pt idx="47">
                  <c:v>2.8669630000000002</c:v>
                </c:pt>
                <c:pt idx="48">
                  <c:v>2.5321039999999999</c:v>
                </c:pt>
                <c:pt idx="49">
                  <c:v>2.4552740000000002</c:v>
                </c:pt>
                <c:pt idx="50">
                  <c:v>2.342997</c:v>
                </c:pt>
                <c:pt idx="51">
                  <c:v>2.1487500000000002</c:v>
                </c:pt>
                <c:pt idx="52">
                  <c:v>2.2357459999999998</c:v>
                </c:pt>
                <c:pt idx="53">
                  <c:v>2.4306580000000002</c:v>
                </c:pt>
                <c:pt idx="54">
                  <c:v>2.5853619999999999</c:v>
                </c:pt>
                <c:pt idx="55">
                  <c:v>2.7033680000000002</c:v>
                </c:pt>
                <c:pt idx="56">
                  <c:v>2.7781199999999999</c:v>
                </c:pt>
                <c:pt idx="57">
                  <c:v>2.8238490000000001</c:v>
                </c:pt>
                <c:pt idx="58">
                  <c:v>2.7886190000000002</c:v>
                </c:pt>
                <c:pt idx="59">
                  <c:v>2.6024449999999999</c:v>
                </c:pt>
                <c:pt idx="60">
                  <c:v>2.3338459999999999</c:v>
                </c:pt>
                <c:pt idx="61">
                  <c:v>2.2515939999999999</c:v>
                </c:pt>
                <c:pt idx="62">
                  <c:v>2.1573920000000002</c:v>
                </c:pt>
                <c:pt idx="63">
                  <c:v>2.0754619999999999</c:v>
                </c:pt>
                <c:pt idx="64">
                  <c:v>2.174347</c:v>
                </c:pt>
                <c:pt idx="65">
                  <c:v>2.3464930000000002</c:v>
                </c:pt>
                <c:pt idx="66">
                  <c:v>2.414266</c:v>
                </c:pt>
                <c:pt idx="67">
                  <c:v>2.5877330000000001</c:v>
                </c:pt>
                <c:pt idx="68">
                  <c:v>2.6056029999999999</c:v>
                </c:pt>
                <c:pt idx="69">
                  <c:v>2.6518009999999999</c:v>
                </c:pt>
                <c:pt idx="70">
                  <c:v>2.6607340000000002</c:v>
                </c:pt>
                <c:pt idx="71">
                  <c:v>2.3814760000000001</c:v>
                </c:pt>
                <c:pt idx="72">
                  <c:v>2.071145</c:v>
                </c:pt>
                <c:pt idx="73">
                  <c:v>1.924647</c:v>
                </c:pt>
                <c:pt idx="74">
                  <c:v>1.7973589999999999</c:v>
                </c:pt>
                <c:pt idx="75">
                  <c:v>1.8360749999999999</c:v>
                </c:pt>
                <c:pt idx="76">
                  <c:v>1.804824</c:v>
                </c:pt>
                <c:pt idx="77">
                  <c:v>1.7101599999999999</c:v>
                </c:pt>
                <c:pt idx="78">
                  <c:v>1.6243879999999999</c:v>
                </c:pt>
                <c:pt idx="79">
                  <c:v>1.568311</c:v>
                </c:pt>
                <c:pt idx="80">
                  <c:v>1.4645809999999999</c:v>
                </c:pt>
                <c:pt idx="81">
                  <c:v>1.4696709999999999</c:v>
                </c:pt>
                <c:pt idx="82">
                  <c:v>1.4141280000000001</c:v>
                </c:pt>
                <c:pt idx="83">
                  <c:v>1.2542599999999999</c:v>
                </c:pt>
                <c:pt idx="84">
                  <c:v>1.023741</c:v>
                </c:pt>
                <c:pt idx="85">
                  <c:v>0.86627299999999996</c:v>
                </c:pt>
                <c:pt idx="86">
                  <c:v>0.74950399999999995</c:v>
                </c:pt>
                <c:pt idx="87">
                  <c:v>0.723688</c:v>
                </c:pt>
                <c:pt idx="88">
                  <c:v>0.75424100000000005</c:v>
                </c:pt>
                <c:pt idx="89">
                  <c:v>0.78523600000000005</c:v>
                </c:pt>
                <c:pt idx="90">
                  <c:v>0.93326600000000004</c:v>
                </c:pt>
                <c:pt idx="91">
                  <c:v>1.06806</c:v>
                </c:pt>
                <c:pt idx="92">
                  <c:v>1.1202859999999999</c:v>
                </c:pt>
                <c:pt idx="93">
                  <c:v>1.1915549999999999</c:v>
                </c:pt>
                <c:pt idx="94">
                  <c:v>1.1090100000000001</c:v>
                </c:pt>
                <c:pt idx="95">
                  <c:v>1.0135940000000001</c:v>
                </c:pt>
                <c:pt idx="96">
                  <c:v>0.84457400000000005</c:v>
                </c:pt>
                <c:pt idx="97">
                  <c:v>0.74379300000000004</c:v>
                </c:pt>
                <c:pt idx="98">
                  <c:v>0.69144399999999995</c:v>
                </c:pt>
                <c:pt idx="99">
                  <c:v>0.74203399999999997</c:v>
                </c:pt>
                <c:pt idx="100">
                  <c:v>0.80798499999999995</c:v>
                </c:pt>
                <c:pt idx="101">
                  <c:v>0.99601600000000001</c:v>
                </c:pt>
                <c:pt idx="102">
                  <c:v>1.2929850000000001</c:v>
                </c:pt>
                <c:pt idx="103">
                  <c:v>1.3980999999999999</c:v>
                </c:pt>
                <c:pt idx="104">
                  <c:v>1.4636709999999999</c:v>
                </c:pt>
                <c:pt idx="105">
                  <c:v>1.5985510000000001</c:v>
                </c:pt>
                <c:pt idx="106">
                  <c:v>1.693973</c:v>
                </c:pt>
                <c:pt idx="107">
                  <c:v>1.6846559999999999</c:v>
                </c:pt>
                <c:pt idx="108">
                  <c:v>1.695791</c:v>
                </c:pt>
                <c:pt idx="109">
                  <c:v>1.7495989999999999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7830-DB43-AD89-A69084B88B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94734552"/>
        <c:axId val="2094734553"/>
      </c:lineChart>
      <c:catAx>
        <c:axId val="2094734552"/>
        <c:scaling>
          <c:orientation val="minMax"/>
        </c:scaling>
        <c:delete val="0"/>
        <c:axPos val="b"/>
        <c:numFmt formatCode="0.0" sourceLinked="0"/>
        <c:majorTickMark val="none"/>
        <c:minorTickMark val="none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2090" b="0" i="0" u="none" strike="noStrike">
                <a:solidFill>
                  <a:srgbClr val="000000"/>
                </a:solidFill>
                <a:latin typeface="Helvetica Neue"/>
              </a:defRPr>
            </a:pPr>
            <a:endParaRPr lang="en-US"/>
          </a:p>
        </c:txPr>
        <c:crossAx val="2094734553"/>
        <c:crosses val="autoZero"/>
        <c:auto val="1"/>
        <c:lblAlgn val="ctr"/>
        <c:lblOffset val="100"/>
        <c:tickLblSkip val="12"/>
        <c:noMultiLvlLbl val="1"/>
      </c:catAx>
      <c:valAx>
        <c:axId val="2094734553"/>
        <c:scaling>
          <c:orientation val="minMax"/>
        </c:scaling>
        <c:delete val="0"/>
        <c:axPos val="l"/>
        <c:majorGridlines>
          <c:spPr>
            <a:ln w="6350" cap="flat">
              <a:solidFill>
                <a:srgbClr val="B8B8B8"/>
              </a:solidFill>
              <a:prstDash val="solid"/>
              <a:miter lim="400000"/>
            </a:ln>
          </c:spPr>
        </c:majorGridlines>
        <c:numFmt formatCode="0.0" sourceLinked="0"/>
        <c:majorTickMark val="none"/>
        <c:minorTickMark val="none"/>
        <c:tickLblPos val="nextTo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2090" b="0" i="0" u="none" strike="noStrike">
                <a:solidFill>
                  <a:srgbClr val="000000"/>
                </a:solidFill>
                <a:latin typeface="Helvetica Neue"/>
              </a:defRPr>
            </a:pPr>
            <a:endParaRPr lang="en-US"/>
          </a:p>
        </c:txPr>
        <c:crossAx val="2094734552"/>
        <c:crosses val="autoZero"/>
        <c:crossBetween val="midCat"/>
        <c:majorUnit val="2"/>
        <c:minorUnit val="1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7.5019518314584477E-2"/>
          <c:y val="2.97901E-2"/>
          <c:w val="0.89771488101856423"/>
          <c:h val="0.91539199999999998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Sheet1!$C$1</c:f>
              <c:strCache>
                <c:ptCount val="1"/>
                <c:pt idx="0">
                  <c:v>Ten-year permit total per 1,000 households</c:v>
                </c:pt>
              </c:strCache>
            </c:strRef>
          </c:tx>
          <c:spPr>
            <a:solidFill>
              <a:srgbClr val="EBB81F"/>
            </a:soli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Sheet1!$A$2:$A$44</c:f>
              <c:strCache>
                <c:ptCount val="43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  <c:pt idx="35">
                  <c:v>2015</c:v>
                </c:pt>
                <c:pt idx="36">
                  <c:v>2016</c:v>
                </c:pt>
                <c:pt idx="37">
                  <c:v>2017</c:v>
                </c:pt>
                <c:pt idx="38">
                  <c:v>2018</c:v>
                </c:pt>
                <c:pt idx="39">
                  <c:v>2019</c:v>
                </c:pt>
                <c:pt idx="40">
                  <c:v>2020</c:v>
                </c:pt>
                <c:pt idx="41">
                  <c:v>2021</c:v>
                </c:pt>
                <c:pt idx="42">
                  <c:v>2022</c:v>
                </c:pt>
              </c:strCache>
            </c:strRef>
          </c:cat>
          <c:val>
            <c:numRef>
              <c:f>Sheet1!$C$2:$C$44</c:f>
              <c:numCache>
                <c:formatCode>General</c:formatCode>
                <c:ptCount val="42"/>
                <c:pt idx="10">
                  <c:v>105.55618800000001</c:v>
                </c:pt>
                <c:pt idx="11">
                  <c:v>108.985634</c:v>
                </c:pt>
                <c:pt idx="12">
                  <c:v>115.262463</c:v>
                </c:pt>
                <c:pt idx="13">
                  <c:v>120.690923</c:v>
                </c:pt>
                <c:pt idx="14">
                  <c:v>126.330003</c:v>
                </c:pt>
                <c:pt idx="15">
                  <c:v>130.54481000000001</c:v>
                </c:pt>
                <c:pt idx="16">
                  <c:v>132.33835099999999</c:v>
                </c:pt>
                <c:pt idx="17">
                  <c:v>134.28169399999999</c:v>
                </c:pt>
                <c:pt idx="18">
                  <c:v>139.46224799999999</c:v>
                </c:pt>
                <c:pt idx="19">
                  <c:v>144.319863</c:v>
                </c:pt>
                <c:pt idx="20">
                  <c:v>148.168091</c:v>
                </c:pt>
                <c:pt idx="21">
                  <c:v>146.24074999999999</c:v>
                </c:pt>
                <c:pt idx="22">
                  <c:v>150.86633699999999</c:v>
                </c:pt>
                <c:pt idx="23">
                  <c:v>153.552491</c:v>
                </c:pt>
                <c:pt idx="24">
                  <c:v>154.34829199999999</c:v>
                </c:pt>
                <c:pt idx="25">
                  <c:v>155.183581</c:v>
                </c:pt>
                <c:pt idx="26">
                  <c:v>151.177885</c:v>
                </c:pt>
                <c:pt idx="27">
                  <c:v>145.59600800000001</c:v>
                </c:pt>
                <c:pt idx="28">
                  <c:v>134.81254999999999</c:v>
                </c:pt>
                <c:pt idx="29">
                  <c:v>121.516531</c:v>
                </c:pt>
                <c:pt idx="30">
                  <c:v>117.779518</c:v>
                </c:pt>
                <c:pt idx="31">
                  <c:v>107.21974</c:v>
                </c:pt>
                <c:pt idx="32">
                  <c:v>96.250236999999998</c:v>
                </c:pt>
                <c:pt idx="33">
                  <c:v>86.950621999999996</c:v>
                </c:pt>
                <c:pt idx="34">
                  <c:v>78.241078999999999</c:v>
                </c:pt>
                <c:pt idx="35">
                  <c:v>69.906164000000004</c:v>
                </c:pt>
                <c:pt idx="36">
                  <c:v>65.317948999999999</c:v>
                </c:pt>
                <c:pt idx="37">
                  <c:v>63.852916999999998</c:v>
                </c:pt>
                <c:pt idx="38">
                  <c:v>64.689907000000005</c:v>
                </c:pt>
                <c:pt idx="39">
                  <c:v>68.479635000000002</c:v>
                </c:pt>
                <c:pt idx="40">
                  <c:v>72.895415</c:v>
                </c:pt>
                <c:pt idx="41">
                  <c:v>77.208365000000001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F91-5849-A9C6-CCF8A0FDC9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10"/>
        <c:axId val="2094734555"/>
        <c:axId val="2094734556"/>
      </c:barChart>
      <c:lineChart>
        <c:grouping val="standard"/>
        <c:varyColors val="0"/>
        <c:ser>
          <c:idx val="0"/>
          <c:order val="1"/>
          <c:tx>
            <c:strRef>
              <c:f>Sheet1!$B$1</c:f>
              <c:strCache>
                <c:ptCount val="1"/>
                <c:pt idx="0">
                  <c:v>Permits</c:v>
                </c:pt>
              </c:strCache>
            </c:strRef>
          </c:tx>
          <c:spPr>
            <a:ln w="114300" cap="flat">
              <a:solidFill>
                <a:srgbClr val="433277"/>
              </a:solidFill>
              <a:prstDash val="solid"/>
              <a:miter lim="400000"/>
            </a:ln>
            <a:effectLst/>
          </c:spPr>
          <c:marker>
            <c:symbol val="none"/>
          </c:marker>
          <c:cat>
            <c:strRef>
              <c:f>Sheet1!$A$2:$A$44</c:f>
              <c:strCache>
                <c:ptCount val="43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  <c:pt idx="35">
                  <c:v>2015</c:v>
                </c:pt>
                <c:pt idx="36">
                  <c:v>2016</c:v>
                </c:pt>
                <c:pt idx="37">
                  <c:v>2017</c:v>
                </c:pt>
                <c:pt idx="38">
                  <c:v>2018</c:v>
                </c:pt>
                <c:pt idx="39">
                  <c:v>2019</c:v>
                </c:pt>
                <c:pt idx="40">
                  <c:v>2020</c:v>
                </c:pt>
                <c:pt idx="41">
                  <c:v>2021</c:v>
                </c:pt>
                <c:pt idx="42">
                  <c:v>2022</c:v>
                </c:pt>
              </c:strCache>
            </c:strRef>
          </c:cat>
          <c:val>
            <c:numRef>
              <c:f>Sheet1!$B$2:$B$44</c:f>
              <c:numCache>
                <c:formatCode>General</c:formatCode>
                <c:ptCount val="43"/>
                <c:pt idx="0">
                  <c:v>20919</c:v>
                </c:pt>
                <c:pt idx="1">
                  <c:v>13900</c:v>
                </c:pt>
                <c:pt idx="2">
                  <c:v>12482</c:v>
                </c:pt>
                <c:pt idx="3">
                  <c:v>16027</c:v>
                </c:pt>
                <c:pt idx="4">
                  <c:v>18904</c:v>
                </c:pt>
                <c:pt idx="5">
                  <c:v>23016</c:v>
                </c:pt>
                <c:pt idx="6">
                  <c:v>29686</c:v>
                </c:pt>
                <c:pt idx="7">
                  <c:v>27273</c:v>
                </c:pt>
                <c:pt idx="8">
                  <c:v>25248</c:v>
                </c:pt>
                <c:pt idx="9">
                  <c:v>26473</c:v>
                </c:pt>
                <c:pt idx="10">
                  <c:v>25002</c:v>
                </c:pt>
                <c:pt idx="11">
                  <c:v>23936</c:v>
                </c:pt>
                <c:pt idx="12">
                  <c:v>28739</c:v>
                </c:pt>
                <c:pt idx="13">
                  <c:v>30803</c:v>
                </c:pt>
                <c:pt idx="14">
                  <c:v>34432</c:v>
                </c:pt>
                <c:pt idx="15">
                  <c:v>35715</c:v>
                </c:pt>
                <c:pt idx="16">
                  <c:v>37219</c:v>
                </c:pt>
                <c:pt idx="17">
                  <c:v>35241</c:v>
                </c:pt>
                <c:pt idx="18">
                  <c:v>40709</c:v>
                </c:pt>
                <c:pt idx="19">
                  <c:v>41469</c:v>
                </c:pt>
                <c:pt idx="20">
                  <c:v>37903</c:v>
                </c:pt>
                <c:pt idx="21">
                  <c:v>39117</c:v>
                </c:pt>
                <c:pt idx="22">
                  <c:v>39596</c:v>
                </c:pt>
                <c:pt idx="23">
                  <c:v>39421</c:v>
                </c:pt>
                <c:pt idx="24">
                  <c:v>39233</c:v>
                </c:pt>
                <c:pt idx="25">
                  <c:v>38476</c:v>
                </c:pt>
                <c:pt idx="26">
                  <c:v>29069</c:v>
                </c:pt>
                <c:pt idx="27">
                  <c:v>23841</c:v>
                </c:pt>
                <c:pt idx="28">
                  <c:v>16631</c:v>
                </c:pt>
                <c:pt idx="29">
                  <c:v>12555</c:v>
                </c:pt>
                <c:pt idx="30">
                  <c:v>13083</c:v>
                </c:pt>
                <c:pt idx="31">
                  <c:v>12618</c:v>
                </c:pt>
                <c:pt idx="32">
                  <c:v>13781</c:v>
                </c:pt>
                <c:pt idx="33">
                  <c:v>17950</c:v>
                </c:pt>
                <c:pt idx="34">
                  <c:v>17813</c:v>
                </c:pt>
                <c:pt idx="35">
                  <c:v>18483</c:v>
                </c:pt>
                <c:pt idx="36">
                  <c:v>18713</c:v>
                </c:pt>
                <c:pt idx="37">
                  <c:v>21664</c:v>
                </c:pt>
                <c:pt idx="38">
                  <c:v>21480</c:v>
                </c:pt>
                <c:pt idx="39">
                  <c:v>22309</c:v>
                </c:pt>
                <c:pt idx="40">
                  <c:v>24919</c:v>
                </c:pt>
                <c:pt idx="41">
                  <c:v>29860</c:v>
                </c:pt>
                <c:pt idx="42">
                  <c:v>28012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FF91-5849-A9C6-CCF8A0FDC9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94734552"/>
        <c:axId val="2094734553"/>
      </c:lineChart>
      <c:catAx>
        <c:axId val="2094734552"/>
        <c:scaling>
          <c:orientation val="minMax"/>
        </c:scaling>
        <c:delete val="0"/>
        <c:axPos val="b"/>
        <c:numFmt formatCode="#,##0" sourceLinked="0"/>
        <c:majorTickMark val="none"/>
        <c:minorTickMark val="none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1879" b="0" i="0" u="none" strike="noStrike">
                <a:solidFill>
                  <a:srgbClr val="000000"/>
                </a:solidFill>
                <a:latin typeface="Helvetica Neue"/>
              </a:defRPr>
            </a:pPr>
            <a:endParaRPr lang="en-US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majorGridlines>
          <c:spPr>
            <a:ln w="6350" cap="flat">
              <a:solidFill>
                <a:srgbClr val="B8B8B8"/>
              </a:solidFill>
              <a:prstDash val="solid"/>
              <a:miter lim="400000"/>
            </a:ln>
          </c:spPr>
        </c:majorGridlines>
        <c:numFmt formatCode="#,##0" sourceLinked="0"/>
        <c:majorTickMark val="none"/>
        <c:minorTickMark val="none"/>
        <c:tickLblPos val="nextTo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2100" b="0" i="0" u="none" strike="noStrike">
                <a:solidFill>
                  <a:srgbClr val="000000"/>
                </a:solidFill>
                <a:latin typeface="Helvetica Neue"/>
              </a:defRPr>
            </a:pPr>
            <a:endParaRPr lang="en-US"/>
          </a:p>
        </c:txPr>
        <c:crossAx val="2094734552"/>
        <c:crosses val="autoZero"/>
        <c:crossBetween val="between"/>
        <c:majorUnit val="10000"/>
        <c:minorUnit val="5000"/>
      </c:valAx>
      <c:catAx>
        <c:axId val="209473455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one"/>
        <c:spPr>
          <a:ln w="12700" cap="flat">
            <a:noFill/>
            <a:prstDash val="solid"/>
            <a:miter lim="400000"/>
          </a:ln>
        </c:spPr>
        <c:crossAx val="2094734556"/>
        <c:crosses val="autoZero"/>
        <c:auto val="1"/>
        <c:lblAlgn val="ctr"/>
        <c:lblOffset val="100"/>
        <c:noMultiLvlLbl val="1"/>
      </c:catAx>
      <c:valAx>
        <c:axId val="2094734556"/>
        <c:scaling>
          <c:orientation val="minMax"/>
        </c:scaling>
        <c:delete val="0"/>
        <c:axPos val="r"/>
        <c:numFmt formatCode="#,##0" sourceLinked="0"/>
        <c:majorTickMark val="none"/>
        <c:minorTickMark val="none"/>
        <c:tickLblPos val="nextTo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Neue"/>
              </a:defRPr>
            </a:pPr>
            <a:endParaRPr lang="en-US"/>
          </a:p>
        </c:txPr>
        <c:crossAx val="2094734555"/>
        <c:crosses val="max"/>
        <c:crossBetween val="between"/>
        <c:majorUnit val="32"/>
        <c:minorUnit val="16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5.7253199999999997E-2"/>
          <c:y val="6.6593899999999998E-2"/>
          <c:w val="0.93480399999999997"/>
          <c:h val="0.88760899999999998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Median sold price</c:v>
                </c:pt>
              </c:strCache>
            </c:strRef>
          </c:tx>
          <c:spPr>
            <a:ln w="127000" cap="flat">
              <a:solidFill>
                <a:srgbClr val="004B8B"/>
              </a:solidFill>
              <a:prstDash val="solid"/>
              <a:miter lim="400000"/>
            </a:ln>
            <a:effectLst/>
          </c:spPr>
          <c:marker>
            <c:symbol val="circle"/>
            <c:size val="14"/>
            <c:spPr>
              <a:solidFill>
                <a:srgbClr val="FFFFFF"/>
              </a:solidFill>
              <a:ln w="76200" cap="flat">
                <a:solidFill>
                  <a:srgbClr val="004B8B"/>
                </a:solidFill>
                <a:prstDash val="solid"/>
                <a:miter lim="400000"/>
              </a:ln>
              <a:effectLst/>
            </c:spPr>
          </c:marker>
          <c:cat>
            <c:strRef>
              <c:f>Sheet1!$A$2:$A$11</c:f>
              <c:strCache>
                <c:ptCount val="10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119500</c:v>
                </c:pt>
                <c:pt idx="1">
                  <c:v>124900</c:v>
                </c:pt>
                <c:pt idx="2">
                  <c:v>131000</c:v>
                </c:pt>
                <c:pt idx="3">
                  <c:v>137500</c:v>
                </c:pt>
                <c:pt idx="4">
                  <c:v>145000</c:v>
                </c:pt>
                <c:pt idx="5">
                  <c:v>157000</c:v>
                </c:pt>
                <c:pt idx="6">
                  <c:v>168000</c:v>
                </c:pt>
                <c:pt idx="7">
                  <c:v>185000</c:v>
                </c:pt>
                <c:pt idx="8">
                  <c:v>210000</c:v>
                </c:pt>
                <c:pt idx="9">
                  <c:v>235000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831D-2741-8A33-E9BDD9B29D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94734552"/>
        <c:axId val="2094734553"/>
      </c:lineChart>
      <c:catAx>
        <c:axId val="2094734552"/>
        <c:scaling>
          <c:orientation val="minMax"/>
        </c:scaling>
        <c:delete val="0"/>
        <c:axPos val="b"/>
        <c:numFmt formatCode="#,##0" sourceLinked="0"/>
        <c:majorTickMark val="none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2090" b="0" i="0" u="none" strike="noStrike">
                <a:solidFill>
                  <a:srgbClr val="000000"/>
                </a:solidFill>
                <a:latin typeface="Helvetica Neue"/>
              </a:defRPr>
            </a:pPr>
            <a:endParaRPr lang="en-US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  <c:min val="120000"/>
        </c:scaling>
        <c:delete val="0"/>
        <c:axPos val="l"/>
        <c:majorGridlines>
          <c:spPr>
            <a:ln w="6350" cap="flat">
              <a:solidFill>
                <a:srgbClr val="B8B8B8"/>
              </a:solidFill>
              <a:prstDash val="solid"/>
              <a:miter lim="400000"/>
            </a:ln>
          </c:spPr>
        </c:majorGridlines>
        <c:numFmt formatCode="#,##0" sourceLinked="0"/>
        <c:majorTickMark val="none"/>
        <c:minorTickMark val="none"/>
        <c:tickLblPos val="nextTo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2090" b="0" i="0" u="none" strike="noStrike">
                <a:solidFill>
                  <a:srgbClr val="000000"/>
                </a:solidFill>
                <a:latin typeface="Helvetica Neue"/>
              </a:defRPr>
            </a:pPr>
            <a:endParaRPr lang="en-US"/>
          </a:p>
        </c:txPr>
        <c:crossAx val="2094734552"/>
        <c:crosses val="autoZero"/>
        <c:crossBetween val="midCat"/>
        <c:majorUnit val="30000"/>
        <c:minorUnit val="15000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5.03942E-2"/>
          <c:y val="6.2681799999999996E-2"/>
          <c:w val="0.94460599999999995"/>
          <c:h val="0.834732000000000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Net domestic migration</c:v>
                </c:pt>
              </c:strCache>
            </c:strRef>
          </c:tx>
          <c:spPr>
            <a:solidFill>
              <a:srgbClr val="95215E"/>
            </a:soli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Sheet1!$A$2:$A$11</c:f>
              <c:strCache>
                <c:ptCount val="10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73</c:v>
                </c:pt>
                <c:pt idx="1">
                  <c:v>-7683</c:v>
                </c:pt>
                <c:pt idx="2">
                  <c:v>-13954</c:v>
                </c:pt>
                <c:pt idx="3">
                  <c:v>-8704</c:v>
                </c:pt>
                <c:pt idx="4">
                  <c:v>-1882</c:v>
                </c:pt>
                <c:pt idx="5">
                  <c:v>4297</c:v>
                </c:pt>
                <c:pt idx="6">
                  <c:v>4163</c:v>
                </c:pt>
                <c:pt idx="7">
                  <c:v>1385</c:v>
                </c:pt>
                <c:pt idx="8">
                  <c:v>16079</c:v>
                </c:pt>
                <c:pt idx="9">
                  <c:v>5230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A7E-0447-976D-BCE4FF2DCE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1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2090" b="0" i="0" u="none" strike="noStrike">
                <a:solidFill>
                  <a:srgbClr val="000000"/>
                </a:solidFill>
                <a:latin typeface="Helvetica Neue"/>
              </a:defRPr>
            </a:pPr>
            <a:endParaRPr lang="en-US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majorGridlines>
          <c:spPr>
            <a:ln w="6350" cap="flat">
              <a:solidFill>
                <a:srgbClr val="B8B8B8"/>
              </a:solidFill>
              <a:prstDash val="solid"/>
              <a:miter lim="400000"/>
            </a:ln>
          </c:spPr>
        </c:majorGridlines>
        <c:numFmt formatCode="#,##0" sourceLinked="0"/>
        <c:majorTickMark val="none"/>
        <c:minorTickMark val="none"/>
        <c:tickLblPos val="nextTo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2090" b="0" i="0" u="none" strike="noStrike">
                <a:solidFill>
                  <a:srgbClr val="000000"/>
                </a:solidFill>
                <a:latin typeface="Helvetica Neue"/>
              </a:defRPr>
            </a:pPr>
            <a:endParaRPr lang="en-US"/>
          </a:p>
        </c:txPr>
        <c:crossAx val="2094734552"/>
        <c:crosses val="autoZero"/>
        <c:crossBetween val="between"/>
        <c:majorUnit val="9000"/>
        <c:minorUnit val="4500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4.8305599999999997E-2"/>
          <c:y val="3.2145699999999999E-2"/>
          <c:w val="0.94140800000000002"/>
          <c:h val="0.90915400000000002"/>
        </c:manualLayout>
      </c:layout>
      <c:area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$0-$149K</c:v>
                </c:pt>
              </c:strCache>
            </c:strRef>
          </c:tx>
          <c:spPr>
            <a:solidFill>
              <a:srgbClr val="00737E">
                <a:alpha val="80000"/>
              </a:srgbClr>
            </a:solidFill>
            <a:ln w="38100" cap="flat">
              <a:noFill/>
              <a:miter lim="400000"/>
            </a:ln>
            <a:effectLst/>
          </c:spPr>
          <c:cat>
            <c:strRef>
              <c:f>Sheet1!$A$2:$A$123</c:f>
              <c:strCache>
                <c:ptCount val="122"/>
                <c:pt idx="0">
                  <c:v>1/1/13</c:v>
                </c:pt>
                <c:pt idx="1">
                  <c:v>2/1/13</c:v>
                </c:pt>
                <c:pt idx="2">
                  <c:v>3/1/13</c:v>
                </c:pt>
                <c:pt idx="3">
                  <c:v>4/1/13</c:v>
                </c:pt>
                <c:pt idx="4">
                  <c:v>5/1/13</c:v>
                </c:pt>
                <c:pt idx="5">
                  <c:v>6/1/13</c:v>
                </c:pt>
                <c:pt idx="6">
                  <c:v>7/1/13</c:v>
                </c:pt>
                <c:pt idx="7">
                  <c:v>8/1/13</c:v>
                </c:pt>
                <c:pt idx="8">
                  <c:v>9/1/13</c:v>
                </c:pt>
                <c:pt idx="9">
                  <c:v>10/1/13</c:v>
                </c:pt>
                <c:pt idx="10">
                  <c:v>11/1/13</c:v>
                </c:pt>
                <c:pt idx="11">
                  <c:v>12/1/13</c:v>
                </c:pt>
                <c:pt idx="12">
                  <c:v>1/1/14</c:v>
                </c:pt>
                <c:pt idx="13">
                  <c:v>2/1/14</c:v>
                </c:pt>
                <c:pt idx="14">
                  <c:v>3/1/14</c:v>
                </c:pt>
                <c:pt idx="15">
                  <c:v>4/1/14</c:v>
                </c:pt>
                <c:pt idx="16">
                  <c:v>5/1/14</c:v>
                </c:pt>
                <c:pt idx="17">
                  <c:v>6/1/14</c:v>
                </c:pt>
                <c:pt idx="18">
                  <c:v>7/1/14</c:v>
                </c:pt>
                <c:pt idx="19">
                  <c:v>8/1/14</c:v>
                </c:pt>
                <c:pt idx="20">
                  <c:v>9/1/14</c:v>
                </c:pt>
                <c:pt idx="21">
                  <c:v>10/1/14</c:v>
                </c:pt>
                <c:pt idx="22">
                  <c:v>11/1/14</c:v>
                </c:pt>
                <c:pt idx="23">
                  <c:v>12/1/14</c:v>
                </c:pt>
                <c:pt idx="24">
                  <c:v>1/1/15</c:v>
                </c:pt>
                <c:pt idx="25">
                  <c:v>2/1/15</c:v>
                </c:pt>
                <c:pt idx="26">
                  <c:v>3/1/15</c:v>
                </c:pt>
                <c:pt idx="27">
                  <c:v>4/1/15</c:v>
                </c:pt>
                <c:pt idx="28">
                  <c:v>5/1/15</c:v>
                </c:pt>
                <c:pt idx="29">
                  <c:v>6/1/15</c:v>
                </c:pt>
                <c:pt idx="30">
                  <c:v>7/1/15</c:v>
                </c:pt>
                <c:pt idx="31">
                  <c:v>8/1/15</c:v>
                </c:pt>
                <c:pt idx="32">
                  <c:v>9/1/15</c:v>
                </c:pt>
                <c:pt idx="33">
                  <c:v>10/1/15</c:v>
                </c:pt>
                <c:pt idx="34">
                  <c:v>11/1/15</c:v>
                </c:pt>
                <c:pt idx="35">
                  <c:v>12/1/15</c:v>
                </c:pt>
                <c:pt idx="36">
                  <c:v>1/1/16</c:v>
                </c:pt>
                <c:pt idx="37">
                  <c:v>2/1/16</c:v>
                </c:pt>
                <c:pt idx="38">
                  <c:v>3/1/16</c:v>
                </c:pt>
                <c:pt idx="39">
                  <c:v>4/1/16</c:v>
                </c:pt>
                <c:pt idx="40">
                  <c:v>5/1/16</c:v>
                </c:pt>
                <c:pt idx="41">
                  <c:v>6/1/16</c:v>
                </c:pt>
                <c:pt idx="42">
                  <c:v>7/1/16</c:v>
                </c:pt>
                <c:pt idx="43">
                  <c:v>8/1/16</c:v>
                </c:pt>
                <c:pt idx="44">
                  <c:v>9/1/16</c:v>
                </c:pt>
                <c:pt idx="45">
                  <c:v>10/1/16</c:v>
                </c:pt>
                <c:pt idx="46">
                  <c:v>11/1/16</c:v>
                </c:pt>
                <c:pt idx="47">
                  <c:v>12/1/16</c:v>
                </c:pt>
                <c:pt idx="48">
                  <c:v>1/1/17</c:v>
                </c:pt>
                <c:pt idx="49">
                  <c:v>2/1/17</c:v>
                </c:pt>
                <c:pt idx="50">
                  <c:v>3/1/17</c:v>
                </c:pt>
                <c:pt idx="51">
                  <c:v>4/1/17</c:v>
                </c:pt>
                <c:pt idx="52">
                  <c:v>5/1/17</c:v>
                </c:pt>
                <c:pt idx="53">
                  <c:v>6/1/17</c:v>
                </c:pt>
                <c:pt idx="54">
                  <c:v>7/1/17</c:v>
                </c:pt>
                <c:pt idx="55">
                  <c:v>8/1/17</c:v>
                </c:pt>
                <c:pt idx="56">
                  <c:v>9/1/17</c:v>
                </c:pt>
                <c:pt idx="57">
                  <c:v>10/1/17</c:v>
                </c:pt>
                <c:pt idx="58">
                  <c:v>11/1/17</c:v>
                </c:pt>
                <c:pt idx="59">
                  <c:v>12/1/17</c:v>
                </c:pt>
                <c:pt idx="60">
                  <c:v>1/1/18</c:v>
                </c:pt>
                <c:pt idx="61">
                  <c:v>2/1/18</c:v>
                </c:pt>
                <c:pt idx="62">
                  <c:v>3/1/18</c:v>
                </c:pt>
                <c:pt idx="63">
                  <c:v>4/1/18</c:v>
                </c:pt>
                <c:pt idx="64">
                  <c:v>5/1/18</c:v>
                </c:pt>
                <c:pt idx="65">
                  <c:v>6/1/18</c:v>
                </c:pt>
                <c:pt idx="66">
                  <c:v>7/1/18</c:v>
                </c:pt>
                <c:pt idx="67">
                  <c:v>8/1/18</c:v>
                </c:pt>
                <c:pt idx="68">
                  <c:v>9/1/18</c:v>
                </c:pt>
                <c:pt idx="69">
                  <c:v>10/1/18</c:v>
                </c:pt>
                <c:pt idx="70">
                  <c:v>11/1/18</c:v>
                </c:pt>
                <c:pt idx="71">
                  <c:v>12/1/18</c:v>
                </c:pt>
                <c:pt idx="72">
                  <c:v>1/1/19</c:v>
                </c:pt>
                <c:pt idx="73">
                  <c:v>2/1/19</c:v>
                </c:pt>
                <c:pt idx="74">
                  <c:v>3/1/19</c:v>
                </c:pt>
                <c:pt idx="75">
                  <c:v>4/1/19</c:v>
                </c:pt>
                <c:pt idx="76">
                  <c:v>5/1/19</c:v>
                </c:pt>
                <c:pt idx="77">
                  <c:v>6/1/19</c:v>
                </c:pt>
                <c:pt idx="78">
                  <c:v>7/1/19</c:v>
                </c:pt>
                <c:pt idx="79">
                  <c:v>8/1/19</c:v>
                </c:pt>
                <c:pt idx="80">
                  <c:v>9/1/19</c:v>
                </c:pt>
                <c:pt idx="81">
                  <c:v>10/1/19</c:v>
                </c:pt>
                <c:pt idx="82">
                  <c:v>11/1/19</c:v>
                </c:pt>
                <c:pt idx="83">
                  <c:v>12/1/19</c:v>
                </c:pt>
                <c:pt idx="84">
                  <c:v>1/1/20</c:v>
                </c:pt>
                <c:pt idx="85">
                  <c:v>2/1/20</c:v>
                </c:pt>
                <c:pt idx="86">
                  <c:v>3/1/20</c:v>
                </c:pt>
                <c:pt idx="87">
                  <c:v>4/1/20</c:v>
                </c:pt>
                <c:pt idx="88">
                  <c:v>5/1/20</c:v>
                </c:pt>
                <c:pt idx="89">
                  <c:v>6/1/20</c:v>
                </c:pt>
                <c:pt idx="90">
                  <c:v>7/1/20</c:v>
                </c:pt>
                <c:pt idx="91">
                  <c:v>8/1/20</c:v>
                </c:pt>
                <c:pt idx="92">
                  <c:v>9/1/20</c:v>
                </c:pt>
                <c:pt idx="93">
                  <c:v>10/1/20</c:v>
                </c:pt>
                <c:pt idx="94">
                  <c:v>11/1/20</c:v>
                </c:pt>
                <c:pt idx="95">
                  <c:v>12/1/20</c:v>
                </c:pt>
                <c:pt idx="96">
                  <c:v>1/1/21</c:v>
                </c:pt>
                <c:pt idx="97">
                  <c:v>2/1/21</c:v>
                </c:pt>
                <c:pt idx="98">
                  <c:v>3/1/21</c:v>
                </c:pt>
                <c:pt idx="99">
                  <c:v>4/1/21</c:v>
                </c:pt>
                <c:pt idx="100">
                  <c:v>5/1/21</c:v>
                </c:pt>
                <c:pt idx="101">
                  <c:v>6/1/21</c:v>
                </c:pt>
                <c:pt idx="102">
                  <c:v>7/1/21</c:v>
                </c:pt>
                <c:pt idx="103">
                  <c:v>8/1/21</c:v>
                </c:pt>
                <c:pt idx="104">
                  <c:v>9/1/21</c:v>
                </c:pt>
                <c:pt idx="105">
                  <c:v>10/1/21</c:v>
                </c:pt>
                <c:pt idx="106">
                  <c:v>11/1/21</c:v>
                </c:pt>
                <c:pt idx="107">
                  <c:v>12/1/21</c:v>
                </c:pt>
                <c:pt idx="108">
                  <c:v>1/1/22</c:v>
                </c:pt>
                <c:pt idx="109">
                  <c:v>2/1/22</c:v>
                </c:pt>
                <c:pt idx="110">
                  <c:v>3/1/22</c:v>
                </c:pt>
                <c:pt idx="111">
                  <c:v>4/1/22</c:v>
                </c:pt>
                <c:pt idx="112">
                  <c:v>5/1/22</c:v>
                </c:pt>
                <c:pt idx="113">
                  <c:v>6/1/22</c:v>
                </c:pt>
                <c:pt idx="114">
                  <c:v>7/1/22</c:v>
                </c:pt>
                <c:pt idx="115">
                  <c:v>8/1/22</c:v>
                </c:pt>
                <c:pt idx="116">
                  <c:v>9/1/22</c:v>
                </c:pt>
                <c:pt idx="117">
                  <c:v>10/1/22</c:v>
                </c:pt>
                <c:pt idx="118">
                  <c:v>11/1/22</c:v>
                </c:pt>
                <c:pt idx="119">
                  <c:v>12/1/22</c:v>
                </c:pt>
                <c:pt idx="120">
                  <c:v>1/1/23</c:v>
                </c:pt>
                <c:pt idx="121">
                  <c:v>2/1/23</c:v>
                </c:pt>
              </c:strCache>
            </c:strRef>
          </c:cat>
          <c:val>
            <c:numRef>
              <c:f>Sheet1!$B$2:$B$123</c:f>
              <c:numCache>
                <c:formatCode>General</c:formatCode>
                <c:ptCount val="122"/>
                <c:pt idx="0">
                  <c:v>3183</c:v>
                </c:pt>
                <c:pt idx="1">
                  <c:v>3504</c:v>
                </c:pt>
                <c:pt idx="2">
                  <c:v>4296</c:v>
                </c:pt>
                <c:pt idx="3">
                  <c:v>4638</c:v>
                </c:pt>
                <c:pt idx="4">
                  <c:v>5132</c:v>
                </c:pt>
                <c:pt idx="5">
                  <c:v>4834</c:v>
                </c:pt>
                <c:pt idx="6">
                  <c:v>4950</c:v>
                </c:pt>
                <c:pt idx="7">
                  <c:v>4949</c:v>
                </c:pt>
                <c:pt idx="8">
                  <c:v>4250</c:v>
                </c:pt>
                <c:pt idx="9">
                  <c:v>4379</c:v>
                </c:pt>
                <c:pt idx="10">
                  <c:v>3815</c:v>
                </c:pt>
                <c:pt idx="11">
                  <c:v>3782</c:v>
                </c:pt>
                <c:pt idx="12">
                  <c:v>2835</c:v>
                </c:pt>
                <c:pt idx="13">
                  <c:v>2857</c:v>
                </c:pt>
                <c:pt idx="14">
                  <c:v>3683</c:v>
                </c:pt>
                <c:pt idx="15">
                  <c:v>4130</c:v>
                </c:pt>
                <c:pt idx="16">
                  <c:v>4885</c:v>
                </c:pt>
                <c:pt idx="17">
                  <c:v>4726</c:v>
                </c:pt>
                <c:pt idx="18">
                  <c:v>4820</c:v>
                </c:pt>
                <c:pt idx="19">
                  <c:v>4538</c:v>
                </c:pt>
                <c:pt idx="20">
                  <c:v>4443</c:v>
                </c:pt>
                <c:pt idx="21">
                  <c:v>4497</c:v>
                </c:pt>
                <c:pt idx="22">
                  <c:v>3630</c:v>
                </c:pt>
                <c:pt idx="23">
                  <c:v>3920</c:v>
                </c:pt>
                <c:pt idx="24">
                  <c:v>2823</c:v>
                </c:pt>
                <c:pt idx="25">
                  <c:v>2996</c:v>
                </c:pt>
                <c:pt idx="26">
                  <c:v>3839</c:v>
                </c:pt>
                <c:pt idx="27">
                  <c:v>4223</c:v>
                </c:pt>
                <c:pt idx="28">
                  <c:v>4493</c:v>
                </c:pt>
                <c:pt idx="29">
                  <c:v>5091</c:v>
                </c:pt>
                <c:pt idx="30">
                  <c:v>4866</c:v>
                </c:pt>
                <c:pt idx="31">
                  <c:v>4617</c:v>
                </c:pt>
                <c:pt idx="32">
                  <c:v>4528</c:v>
                </c:pt>
                <c:pt idx="33">
                  <c:v>4376</c:v>
                </c:pt>
                <c:pt idx="34">
                  <c:v>3394</c:v>
                </c:pt>
                <c:pt idx="35">
                  <c:v>4085</c:v>
                </c:pt>
                <c:pt idx="36">
                  <c:v>2836</c:v>
                </c:pt>
                <c:pt idx="37">
                  <c:v>3235</c:v>
                </c:pt>
                <c:pt idx="38">
                  <c:v>4082</c:v>
                </c:pt>
                <c:pt idx="39">
                  <c:v>4525</c:v>
                </c:pt>
                <c:pt idx="40">
                  <c:v>5059</c:v>
                </c:pt>
                <c:pt idx="41">
                  <c:v>5055</c:v>
                </c:pt>
                <c:pt idx="42">
                  <c:v>4528</c:v>
                </c:pt>
                <c:pt idx="43">
                  <c:v>4891</c:v>
                </c:pt>
                <c:pt idx="44">
                  <c:v>4345</c:v>
                </c:pt>
                <c:pt idx="45">
                  <c:v>4132</c:v>
                </c:pt>
                <c:pt idx="46">
                  <c:v>3878</c:v>
                </c:pt>
                <c:pt idx="47">
                  <c:v>3903</c:v>
                </c:pt>
                <c:pt idx="48">
                  <c:v>2785</c:v>
                </c:pt>
                <c:pt idx="49">
                  <c:v>2906</c:v>
                </c:pt>
                <c:pt idx="50">
                  <c:v>4313</c:v>
                </c:pt>
                <c:pt idx="51">
                  <c:v>4132</c:v>
                </c:pt>
                <c:pt idx="52">
                  <c:v>4703</c:v>
                </c:pt>
                <c:pt idx="53">
                  <c:v>4818</c:v>
                </c:pt>
                <c:pt idx="54">
                  <c:v>4227</c:v>
                </c:pt>
                <c:pt idx="55">
                  <c:v>4667</c:v>
                </c:pt>
                <c:pt idx="56">
                  <c:v>4070</c:v>
                </c:pt>
                <c:pt idx="57">
                  <c:v>4089</c:v>
                </c:pt>
                <c:pt idx="58">
                  <c:v>3614</c:v>
                </c:pt>
                <c:pt idx="59">
                  <c:v>3561</c:v>
                </c:pt>
                <c:pt idx="60">
                  <c:v>2523</c:v>
                </c:pt>
                <c:pt idx="61">
                  <c:v>2590</c:v>
                </c:pt>
                <c:pt idx="62">
                  <c:v>3635</c:v>
                </c:pt>
                <c:pt idx="63">
                  <c:v>3836</c:v>
                </c:pt>
                <c:pt idx="64">
                  <c:v>4006</c:v>
                </c:pt>
                <c:pt idx="65">
                  <c:v>4312</c:v>
                </c:pt>
                <c:pt idx="66">
                  <c:v>3909</c:v>
                </c:pt>
                <c:pt idx="67">
                  <c:v>4374</c:v>
                </c:pt>
                <c:pt idx="68">
                  <c:v>3471</c:v>
                </c:pt>
                <c:pt idx="69">
                  <c:v>3724</c:v>
                </c:pt>
                <c:pt idx="70">
                  <c:v>3394</c:v>
                </c:pt>
                <c:pt idx="71">
                  <c:v>3026</c:v>
                </c:pt>
                <c:pt idx="72">
                  <c:v>2145</c:v>
                </c:pt>
                <c:pt idx="73">
                  <c:v>2515</c:v>
                </c:pt>
                <c:pt idx="74">
                  <c:v>3146</c:v>
                </c:pt>
                <c:pt idx="75">
                  <c:v>3369</c:v>
                </c:pt>
                <c:pt idx="76">
                  <c:v>3632</c:v>
                </c:pt>
                <c:pt idx="77">
                  <c:v>3436</c:v>
                </c:pt>
                <c:pt idx="78">
                  <c:v>3655</c:v>
                </c:pt>
                <c:pt idx="79">
                  <c:v>3571</c:v>
                </c:pt>
                <c:pt idx="80">
                  <c:v>3266</c:v>
                </c:pt>
                <c:pt idx="81">
                  <c:v>3234</c:v>
                </c:pt>
                <c:pt idx="82">
                  <c:v>2891</c:v>
                </c:pt>
                <c:pt idx="83">
                  <c:v>2849</c:v>
                </c:pt>
                <c:pt idx="84">
                  <c:v>2256</c:v>
                </c:pt>
                <c:pt idx="85">
                  <c:v>2339</c:v>
                </c:pt>
                <c:pt idx="86">
                  <c:v>2839</c:v>
                </c:pt>
                <c:pt idx="87">
                  <c:v>2445</c:v>
                </c:pt>
                <c:pt idx="88">
                  <c:v>2477</c:v>
                </c:pt>
                <c:pt idx="89">
                  <c:v>3081</c:v>
                </c:pt>
                <c:pt idx="90">
                  <c:v>3241</c:v>
                </c:pt>
                <c:pt idx="91">
                  <c:v>2956</c:v>
                </c:pt>
                <c:pt idx="92">
                  <c:v>3076</c:v>
                </c:pt>
                <c:pt idx="93">
                  <c:v>3005</c:v>
                </c:pt>
                <c:pt idx="94">
                  <c:v>2610</c:v>
                </c:pt>
                <c:pt idx="95">
                  <c:v>2725</c:v>
                </c:pt>
                <c:pt idx="96">
                  <c:v>1924</c:v>
                </c:pt>
                <c:pt idx="97">
                  <c:v>2041</c:v>
                </c:pt>
                <c:pt idx="98">
                  <c:v>2389</c:v>
                </c:pt>
                <c:pt idx="99">
                  <c:v>2375</c:v>
                </c:pt>
                <c:pt idx="100">
                  <c:v>2293</c:v>
                </c:pt>
                <c:pt idx="101">
                  <c:v>2518</c:v>
                </c:pt>
                <c:pt idx="102">
                  <c:v>2395</c:v>
                </c:pt>
                <c:pt idx="103">
                  <c:v>2445</c:v>
                </c:pt>
                <c:pt idx="104">
                  <c:v>2306</c:v>
                </c:pt>
                <c:pt idx="105">
                  <c:v>2358</c:v>
                </c:pt>
                <c:pt idx="106">
                  <c:v>2328</c:v>
                </c:pt>
                <c:pt idx="107">
                  <c:v>2249</c:v>
                </c:pt>
                <c:pt idx="108">
                  <c:v>1644</c:v>
                </c:pt>
                <c:pt idx="109">
                  <c:v>1480</c:v>
                </c:pt>
                <c:pt idx="110">
                  <c:v>1769</c:v>
                </c:pt>
                <c:pt idx="111">
                  <c:v>1744</c:v>
                </c:pt>
                <c:pt idx="112">
                  <c:v>1819</c:v>
                </c:pt>
                <c:pt idx="113">
                  <c:v>1795</c:v>
                </c:pt>
                <c:pt idx="114">
                  <c:v>1662</c:v>
                </c:pt>
                <c:pt idx="115">
                  <c:v>1842</c:v>
                </c:pt>
                <c:pt idx="116">
                  <c:v>1836</c:v>
                </c:pt>
                <c:pt idx="117">
                  <c:v>1574</c:v>
                </c:pt>
                <c:pt idx="118">
                  <c:v>1463</c:v>
                </c:pt>
                <c:pt idx="119">
                  <c:v>1475</c:v>
                </c:pt>
                <c:pt idx="120">
                  <c:v>1138</c:v>
                </c:pt>
                <c:pt idx="121">
                  <c:v>1172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71D-7B46-916E-C0BB3E64D99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$150-$249K</c:v>
                </c:pt>
              </c:strCache>
            </c:strRef>
          </c:tx>
          <c:spPr>
            <a:solidFill>
              <a:srgbClr val="004B8B">
                <a:alpha val="77080"/>
              </a:srgbClr>
            </a:solidFill>
            <a:ln w="38100" cap="flat">
              <a:noFill/>
              <a:miter lim="400000"/>
            </a:ln>
            <a:effectLst/>
          </c:spPr>
          <c:cat>
            <c:strRef>
              <c:f>Sheet1!$A$2:$A$123</c:f>
              <c:strCache>
                <c:ptCount val="122"/>
                <c:pt idx="0">
                  <c:v>1/1/13</c:v>
                </c:pt>
                <c:pt idx="1">
                  <c:v>2/1/13</c:v>
                </c:pt>
                <c:pt idx="2">
                  <c:v>3/1/13</c:v>
                </c:pt>
                <c:pt idx="3">
                  <c:v>4/1/13</c:v>
                </c:pt>
                <c:pt idx="4">
                  <c:v>5/1/13</c:v>
                </c:pt>
                <c:pt idx="5">
                  <c:v>6/1/13</c:v>
                </c:pt>
                <c:pt idx="6">
                  <c:v>7/1/13</c:v>
                </c:pt>
                <c:pt idx="7">
                  <c:v>8/1/13</c:v>
                </c:pt>
                <c:pt idx="8">
                  <c:v>9/1/13</c:v>
                </c:pt>
                <c:pt idx="9">
                  <c:v>10/1/13</c:v>
                </c:pt>
                <c:pt idx="10">
                  <c:v>11/1/13</c:v>
                </c:pt>
                <c:pt idx="11">
                  <c:v>12/1/13</c:v>
                </c:pt>
                <c:pt idx="12">
                  <c:v>1/1/14</c:v>
                </c:pt>
                <c:pt idx="13">
                  <c:v>2/1/14</c:v>
                </c:pt>
                <c:pt idx="14">
                  <c:v>3/1/14</c:v>
                </c:pt>
                <c:pt idx="15">
                  <c:v>4/1/14</c:v>
                </c:pt>
                <c:pt idx="16">
                  <c:v>5/1/14</c:v>
                </c:pt>
                <c:pt idx="17">
                  <c:v>6/1/14</c:v>
                </c:pt>
                <c:pt idx="18">
                  <c:v>7/1/14</c:v>
                </c:pt>
                <c:pt idx="19">
                  <c:v>8/1/14</c:v>
                </c:pt>
                <c:pt idx="20">
                  <c:v>9/1/14</c:v>
                </c:pt>
                <c:pt idx="21">
                  <c:v>10/1/14</c:v>
                </c:pt>
                <c:pt idx="22">
                  <c:v>11/1/14</c:v>
                </c:pt>
                <c:pt idx="23">
                  <c:v>12/1/14</c:v>
                </c:pt>
                <c:pt idx="24">
                  <c:v>1/1/15</c:v>
                </c:pt>
                <c:pt idx="25">
                  <c:v>2/1/15</c:v>
                </c:pt>
                <c:pt idx="26">
                  <c:v>3/1/15</c:v>
                </c:pt>
                <c:pt idx="27">
                  <c:v>4/1/15</c:v>
                </c:pt>
                <c:pt idx="28">
                  <c:v>5/1/15</c:v>
                </c:pt>
                <c:pt idx="29">
                  <c:v>6/1/15</c:v>
                </c:pt>
                <c:pt idx="30">
                  <c:v>7/1/15</c:v>
                </c:pt>
                <c:pt idx="31">
                  <c:v>8/1/15</c:v>
                </c:pt>
                <c:pt idx="32">
                  <c:v>9/1/15</c:v>
                </c:pt>
                <c:pt idx="33">
                  <c:v>10/1/15</c:v>
                </c:pt>
                <c:pt idx="34">
                  <c:v>11/1/15</c:v>
                </c:pt>
                <c:pt idx="35">
                  <c:v>12/1/15</c:v>
                </c:pt>
                <c:pt idx="36">
                  <c:v>1/1/16</c:v>
                </c:pt>
                <c:pt idx="37">
                  <c:v>2/1/16</c:v>
                </c:pt>
                <c:pt idx="38">
                  <c:v>3/1/16</c:v>
                </c:pt>
                <c:pt idx="39">
                  <c:v>4/1/16</c:v>
                </c:pt>
                <c:pt idx="40">
                  <c:v>5/1/16</c:v>
                </c:pt>
                <c:pt idx="41">
                  <c:v>6/1/16</c:v>
                </c:pt>
                <c:pt idx="42">
                  <c:v>7/1/16</c:v>
                </c:pt>
                <c:pt idx="43">
                  <c:v>8/1/16</c:v>
                </c:pt>
                <c:pt idx="44">
                  <c:v>9/1/16</c:v>
                </c:pt>
                <c:pt idx="45">
                  <c:v>10/1/16</c:v>
                </c:pt>
                <c:pt idx="46">
                  <c:v>11/1/16</c:v>
                </c:pt>
                <c:pt idx="47">
                  <c:v>12/1/16</c:v>
                </c:pt>
                <c:pt idx="48">
                  <c:v>1/1/17</c:v>
                </c:pt>
                <c:pt idx="49">
                  <c:v>2/1/17</c:v>
                </c:pt>
                <c:pt idx="50">
                  <c:v>3/1/17</c:v>
                </c:pt>
                <c:pt idx="51">
                  <c:v>4/1/17</c:v>
                </c:pt>
                <c:pt idx="52">
                  <c:v>5/1/17</c:v>
                </c:pt>
                <c:pt idx="53">
                  <c:v>6/1/17</c:v>
                </c:pt>
                <c:pt idx="54">
                  <c:v>7/1/17</c:v>
                </c:pt>
                <c:pt idx="55">
                  <c:v>8/1/17</c:v>
                </c:pt>
                <c:pt idx="56">
                  <c:v>9/1/17</c:v>
                </c:pt>
                <c:pt idx="57">
                  <c:v>10/1/17</c:v>
                </c:pt>
                <c:pt idx="58">
                  <c:v>11/1/17</c:v>
                </c:pt>
                <c:pt idx="59">
                  <c:v>12/1/17</c:v>
                </c:pt>
                <c:pt idx="60">
                  <c:v>1/1/18</c:v>
                </c:pt>
                <c:pt idx="61">
                  <c:v>2/1/18</c:v>
                </c:pt>
                <c:pt idx="62">
                  <c:v>3/1/18</c:v>
                </c:pt>
                <c:pt idx="63">
                  <c:v>4/1/18</c:v>
                </c:pt>
                <c:pt idx="64">
                  <c:v>5/1/18</c:v>
                </c:pt>
                <c:pt idx="65">
                  <c:v>6/1/18</c:v>
                </c:pt>
                <c:pt idx="66">
                  <c:v>7/1/18</c:v>
                </c:pt>
                <c:pt idx="67">
                  <c:v>8/1/18</c:v>
                </c:pt>
                <c:pt idx="68">
                  <c:v>9/1/18</c:v>
                </c:pt>
                <c:pt idx="69">
                  <c:v>10/1/18</c:v>
                </c:pt>
                <c:pt idx="70">
                  <c:v>11/1/18</c:v>
                </c:pt>
                <c:pt idx="71">
                  <c:v>12/1/18</c:v>
                </c:pt>
                <c:pt idx="72">
                  <c:v>1/1/19</c:v>
                </c:pt>
                <c:pt idx="73">
                  <c:v>2/1/19</c:v>
                </c:pt>
                <c:pt idx="74">
                  <c:v>3/1/19</c:v>
                </c:pt>
                <c:pt idx="75">
                  <c:v>4/1/19</c:v>
                </c:pt>
                <c:pt idx="76">
                  <c:v>5/1/19</c:v>
                </c:pt>
                <c:pt idx="77">
                  <c:v>6/1/19</c:v>
                </c:pt>
                <c:pt idx="78">
                  <c:v>7/1/19</c:v>
                </c:pt>
                <c:pt idx="79">
                  <c:v>8/1/19</c:v>
                </c:pt>
                <c:pt idx="80">
                  <c:v>9/1/19</c:v>
                </c:pt>
                <c:pt idx="81">
                  <c:v>10/1/19</c:v>
                </c:pt>
                <c:pt idx="82">
                  <c:v>11/1/19</c:v>
                </c:pt>
                <c:pt idx="83">
                  <c:v>12/1/19</c:v>
                </c:pt>
                <c:pt idx="84">
                  <c:v>1/1/20</c:v>
                </c:pt>
                <c:pt idx="85">
                  <c:v>2/1/20</c:v>
                </c:pt>
                <c:pt idx="86">
                  <c:v>3/1/20</c:v>
                </c:pt>
                <c:pt idx="87">
                  <c:v>4/1/20</c:v>
                </c:pt>
                <c:pt idx="88">
                  <c:v>5/1/20</c:v>
                </c:pt>
                <c:pt idx="89">
                  <c:v>6/1/20</c:v>
                </c:pt>
                <c:pt idx="90">
                  <c:v>7/1/20</c:v>
                </c:pt>
                <c:pt idx="91">
                  <c:v>8/1/20</c:v>
                </c:pt>
                <c:pt idx="92">
                  <c:v>9/1/20</c:v>
                </c:pt>
                <c:pt idx="93">
                  <c:v>10/1/20</c:v>
                </c:pt>
                <c:pt idx="94">
                  <c:v>11/1/20</c:v>
                </c:pt>
                <c:pt idx="95">
                  <c:v>12/1/20</c:v>
                </c:pt>
                <c:pt idx="96">
                  <c:v>1/1/21</c:v>
                </c:pt>
                <c:pt idx="97">
                  <c:v>2/1/21</c:v>
                </c:pt>
                <c:pt idx="98">
                  <c:v>3/1/21</c:v>
                </c:pt>
                <c:pt idx="99">
                  <c:v>4/1/21</c:v>
                </c:pt>
                <c:pt idx="100">
                  <c:v>5/1/21</c:v>
                </c:pt>
                <c:pt idx="101">
                  <c:v>6/1/21</c:v>
                </c:pt>
                <c:pt idx="102">
                  <c:v>7/1/21</c:v>
                </c:pt>
                <c:pt idx="103">
                  <c:v>8/1/21</c:v>
                </c:pt>
                <c:pt idx="104">
                  <c:v>9/1/21</c:v>
                </c:pt>
                <c:pt idx="105">
                  <c:v>10/1/21</c:v>
                </c:pt>
                <c:pt idx="106">
                  <c:v>11/1/21</c:v>
                </c:pt>
                <c:pt idx="107">
                  <c:v>12/1/21</c:v>
                </c:pt>
                <c:pt idx="108">
                  <c:v>1/1/22</c:v>
                </c:pt>
                <c:pt idx="109">
                  <c:v>2/1/22</c:v>
                </c:pt>
                <c:pt idx="110">
                  <c:v>3/1/22</c:v>
                </c:pt>
                <c:pt idx="111">
                  <c:v>4/1/22</c:v>
                </c:pt>
                <c:pt idx="112">
                  <c:v>5/1/22</c:v>
                </c:pt>
                <c:pt idx="113">
                  <c:v>6/1/22</c:v>
                </c:pt>
                <c:pt idx="114">
                  <c:v>7/1/22</c:v>
                </c:pt>
                <c:pt idx="115">
                  <c:v>8/1/22</c:v>
                </c:pt>
                <c:pt idx="116">
                  <c:v>9/1/22</c:v>
                </c:pt>
                <c:pt idx="117">
                  <c:v>10/1/22</c:v>
                </c:pt>
                <c:pt idx="118">
                  <c:v>11/1/22</c:v>
                </c:pt>
                <c:pt idx="119">
                  <c:v>12/1/22</c:v>
                </c:pt>
                <c:pt idx="120">
                  <c:v>1/1/23</c:v>
                </c:pt>
                <c:pt idx="121">
                  <c:v>2/1/23</c:v>
                </c:pt>
              </c:strCache>
            </c:strRef>
          </c:cat>
          <c:val>
            <c:numRef>
              <c:f>Sheet1!$C$2:$C$123</c:f>
              <c:numCache>
                <c:formatCode>General</c:formatCode>
                <c:ptCount val="122"/>
                <c:pt idx="0">
                  <c:v>847</c:v>
                </c:pt>
                <c:pt idx="1">
                  <c:v>869</c:v>
                </c:pt>
                <c:pt idx="2">
                  <c:v>1297</c:v>
                </c:pt>
                <c:pt idx="3">
                  <c:v>1484</c:v>
                </c:pt>
                <c:pt idx="4">
                  <c:v>1984</c:v>
                </c:pt>
                <c:pt idx="5">
                  <c:v>2071</c:v>
                </c:pt>
                <c:pt idx="6">
                  <c:v>2037</c:v>
                </c:pt>
                <c:pt idx="7">
                  <c:v>1903</c:v>
                </c:pt>
                <c:pt idx="8">
                  <c:v>1555</c:v>
                </c:pt>
                <c:pt idx="9">
                  <c:v>1454</c:v>
                </c:pt>
                <c:pt idx="10">
                  <c:v>1277</c:v>
                </c:pt>
                <c:pt idx="11">
                  <c:v>1238</c:v>
                </c:pt>
                <c:pt idx="12">
                  <c:v>749</c:v>
                </c:pt>
                <c:pt idx="13">
                  <c:v>867</c:v>
                </c:pt>
                <c:pt idx="14">
                  <c:v>1141</c:v>
                </c:pt>
                <c:pt idx="15">
                  <c:v>1452</c:v>
                </c:pt>
                <c:pt idx="16">
                  <c:v>1942</c:v>
                </c:pt>
                <c:pt idx="17">
                  <c:v>2112</c:v>
                </c:pt>
                <c:pt idx="18">
                  <c:v>2063</c:v>
                </c:pt>
                <c:pt idx="19">
                  <c:v>1931</c:v>
                </c:pt>
                <c:pt idx="20">
                  <c:v>1764</c:v>
                </c:pt>
                <c:pt idx="21">
                  <c:v>1691</c:v>
                </c:pt>
                <c:pt idx="22">
                  <c:v>1256</c:v>
                </c:pt>
                <c:pt idx="23">
                  <c:v>1397</c:v>
                </c:pt>
                <c:pt idx="24">
                  <c:v>864</c:v>
                </c:pt>
                <c:pt idx="25">
                  <c:v>1026</c:v>
                </c:pt>
                <c:pt idx="26">
                  <c:v>1533</c:v>
                </c:pt>
                <c:pt idx="27">
                  <c:v>1811</c:v>
                </c:pt>
                <c:pt idx="28">
                  <c:v>2162</c:v>
                </c:pt>
                <c:pt idx="29">
                  <c:v>2635</c:v>
                </c:pt>
                <c:pt idx="30">
                  <c:v>2468</c:v>
                </c:pt>
                <c:pt idx="31">
                  <c:v>2158</c:v>
                </c:pt>
                <c:pt idx="32">
                  <c:v>1985</c:v>
                </c:pt>
                <c:pt idx="33">
                  <c:v>1847</c:v>
                </c:pt>
                <c:pt idx="34">
                  <c:v>1359</c:v>
                </c:pt>
                <c:pt idx="35">
                  <c:v>1657</c:v>
                </c:pt>
                <c:pt idx="36">
                  <c:v>1051</c:v>
                </c:pt>
                <c:pt idx="37">
                  <c:v>1182</c:v>
                </c:pt>
                <c:pt idx="38">
                  <c:v>1820</c:v>
                </c:pt>
                <c:pt idx="39">
                  <c:v>2098</c:v>
                </c:pt>
                <c:pt idx="40">
                  <c:v>2678</c:v>
                </c:pt>
                <c:pt idx="41">
                  <c:v>2810</c:v>
                </c:pt>
                <c:pt idx="42">
                  <c:v>2514</c:v>
                </c:pt>
                <c:pt idx="43">
                  <c:v>2452</c:v>
                </c:pt>
                <c:pt idx="44">
                  <c:v>2300</c:v>
                </c:pt>
                <c:pt idx="45">
                  <c:v>2050</c:v>
                </c:pt>
                <c:pt idx="46">
                  <c:v>1817</c:v>
                </c:pt>
                <c:pt idx="47">
                  <c:v>1824</c:v>
                </c:pt>
                <c:pt idx="48">
                  <c:v>1190</c:v>
                </c:pt>
                <c:pt idx="49">
                  <c:v>1256</c:v>
                </c:pt>
                <c:pt idx="50">
                  <c:v>2132</c:v>
                </c:pt>
                <c:pt idx="51">
                  <c:v>2191</c:v>
                </c:pt>
                <c:pt idx="52">
                  <c:v>2819</c:v>
                </c:pt>
                <c:pt idx="53">
                  <c:v>3181</c:v>
                </c:pt>
                <c:pt idx="54">
                  <c:v>2712</c:v>
                </c:pt>
                <c:pt idx="55">
                  <c:v>2765</c:v>
                </c:pt>
                <c:pt idx="56">
                  <c:v>2532</c:v>
                </c:pt>
                <c:pt idx="57">
                  <c:v>2412</c:v>
                </c:pt>
                <c:pt idx="58">
                  <c:v>2116</c:v>
                </c:pt>
                <c:pt idx="59">
                  <c:v>1990</c:v>
                </c:pt>
                <c:pt idx="60">
                  <c:v>1414</c:v>
                </c:pt>
                <c:pt idx="61">
                  <c:v>1591</c:v>
                </c:pt>
                <c:pt idx="62">
                  <c:v>2249</c:v>
                </c:pt>
                <c:pt idx="63">
                  <c:v>2528</c:v>
                </c:pt>
                <c:pt idx="64">
                  <c:v>3053</c:v>
                </c:pt>
                <c:pt idx="65">
                  <c:v>3264</c:v>
                </c:pt>
                <c:pt idx="66">
                  <c:v>3093</c:v>
                </c:pt>
                <c:pt idx="67">
                  <c:v>3244</c:v>
                </c:pt>
                <c:pt idx="68">
                  <c:v>2572</c:v>
                </c:pt>
                <c:pt idx="69">
                  <c:v>2642</c:v>
                </c:pt>
                <c:pt idx="70">
                  <c:v>2208</c:v>
                </c:pt>
                <c:pt idx="71">
                  <c:v>1952</c:v>
                </c:pt>
                <c:pt idx="72">
                  <c:v>1287</c:v>
                </c:pt>
                <c:pt idx="73">
                  <c:v>1668</c:v>
                </c:pt>
                <c:pt idx="74">
                  <c:v>2465</c:v>
                </c:pt>
                <c:pt idx="75">
                  <c:v>2675</c:v>
                </c:pt>
                <c:pt idx="76">
                  <c:v>3250</c:v>
                </c:pt>
                <c:pt idx="77">
                  <c:v>3260</c:v>
                </c:pt>
                <c:pt idx="78">
                  <c:v>3366</c:v>
                </c:pt>
                <c:pt idx="79">
                  <c:v>3311</c:v>
                </c:pt>
                <c:pt idx="80">
                  <c:v>2972</c:v>
                </c:pt>
                <c:pt idx="81">
                  <c:v>2900</c:v>
                </c:pt>
                <c:pt idx="82">
                  <c:v>2520</c:v>
                </c:pt>
                <c:pt idx="83">
                  <c:v>2473</c:v>
                </c:pt>
                <c:pt idx="84">
                  <c:v>1698</c:v>
                </c:pt>
                <c:pt idx="85">
                  <c:v>1920</c:v>
                </c:pt>
                <c:pt idx="86">
                  <c:v>2718</c:v>
                </c:pt>
                <c:pt idx="87">
                  <c:v>2458</c:v>
                </c:pt>
                <c:pt idx="88">
                  <c:v>2516</c:v>
                </c:pt>
                <c:pt idx="89">
                  <c:v>3456</c:v>
                </c:pt>
                <c:pt idx="90">
                  <c:v>3792</c:v>
                </c:pt>
                <c:pt idx="91">
                  <c:v>3601</c:v>
                </c:pt>
                <c:pt idx="92">
                  <c:v>3530</c:v>
                </c:pt>
                <c:pt idx="93">
                  <c:v>3715</c:v>
                </c:pt>
                <c:pt idx="94">
                  <c:v>3081</c:v>
                </c:pt>
                <c:pt idx="95">
                  <c:v>3203</c:v>
                </c:pt>
                <c:pt idx="96">
                  <c:v>2022</c:v>
                </c:pt>
                <c:pt idx="97">
                  <c:v>2034</c:v>
                </c:pt>
                <c:pt idx="98">
                  <c:v>2568</c:v>
                </c:pt>
                <c:pt idx="99">
                  <c:v>2681</c:v>
                </c:pt>
                <c:pt idx="100">
                  <c:v>2889</c:v>
                </c:pt>
                <c:pt idx="101">
                  <c:v>3463</c:v>
                </c:pt>
                <c:pt idx="102">
                  <c:v>3264</c:v>
                </c:pt>
                <c:pt idx="103">
                  <c:v>3418</c:v>
                </c:pt>
                <c:pt idx="104">
                  <c:v>3313</c:v>
                </c:pt>
                <c:pt idx="105">
                  <c:v>3212</c:v>
                </c:pt>
                <c:pt idx="106">
                  <c:v>2996</c:v>
                </c:pt>
                <c:pt idx="107">
                  <c:v>3057</c:v>
                </c:pt>
                <c:pt idx="108">
                  <c:v>2005</c:v>
                </c:pt>
                <c:pt idx="109">
                  <c:v>1994</c:v>
                </c:pt>
                <c:pt idx="110">
                  <c:v>2200</c:v>
                </c:pt>
                <c:pt idx="111">
                  <c:v>2479</c:v>
                </c:pt>
                <c:pt idx="112">
                  <c:v>2675</c:v>
                </c:pt>
                <c:pt idx="113">
                  <c:v>2770</c:v>
                </c:pt>
                <c:pt idx="114">
                  <c:v>2769</c:v>
                </c:pt>
                <c:pt idx="115">
                  <c:v>2899</c:v>
                </c:pt>
                <c:pt idx="116">
                  <c:v>2624</c:v>
                </c:pt>
                <c:pt idx="117">
                  <c:v>2250</c:v>
                </c:pt>
                <c:pt idx="118">
                  <c:v>2075</c:v>
                </c:pt>
                <c:pt idx="119">
                  <c:v>2035</c:v>
                </c:pt>
                <c:pt idx="120">
                  <c:v>1350</c:v>
                </c:pt>
                <c:pt idx="121">
                  <c:v>1587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71D-7B46-916E-C0BB3E64D99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$250K-$349K</c:v>
                </c:pt>
              </c:strCache>
            </c:strRef>
          </c:tx>
          <c:spPr>
            <a:solidFill>
              <a:srgbClr val="95215E">
                <a:alpha val="77136"/>
              </a:srgbClr>
            </a:solidFill>
            <a:ln w="38100" cap="flat">
              <a:noFill/>
              <a:miter lim="400000"/>
            </a:ln>
            <a:effectLst/>
          </c:spPr>
          <c:cat>
            <c:strRef>
              <c:f>Sheet1!$A$2:$A$123</c:f>
              <c:strCache>
                <c:ptCount val="122"/>
                <c:pt idx="0">
                  <c:v>1/1/13</c:v>
                </c:pt>
                <c:pt idx="1">
                  <c:v>2/1/13</c:v>
                </c:pt>
                <c:pt idx="2">
                  <c:v>3/1/13</c:v>
                </c:pt>
                <c:pt idx="3">
                  <c:v>4/1/13</c:v>
                </c:pt>
                <c:pt idx="4">
                  <c:v>5/1/13</c:v>
                </c:pt>
                <c:pt idx="5">
                  <c:v>6/1/13</c:v>
                </c:pt>
                <c:pt idx="6">
                  <c:v>7/1/13</c:v>
                </c:pt>
                <c:pt idx="7">
                  <c:v>8/1/13</c:v>
                </c:pt>
                <c:pt idx="8">
                  <c:v>9/1/13</c:v>
                </c:pt>
                <c:pt idx="9">
                  <c:v>10/1/13</c:v>
                </c:pt>
                <c:pt idx="10">
                  <c:v>11/1/13</c:v>
                </c:pt>
                <c:pt idx="11">
                  <c:v>12/1/13</c:v>
                </c:pt>
                <c:pt idx="12">
                  <c:v>1/1/14</c:v>
                </c:pt>
                <c:pt idx="13">
                  <c:v>2/1/14</c:v>
                </c:pt>
                <c:pt idx="14">
                  <c:v>3/1/14</c:v>
                </c:pt>
                <c:pt idx="15">
                  <c:v>4/1/14</c:v>
                </c:pt>
                <c:pt idx="16">
                  <c:v>5/1/14</c:v>
                </c:pt>
                <c:pt idx="17">
                  <c:v>6/1/14</c:v>
                </c:pt>
                <c:pt idx="18">
                  <c:v>7/1/14</c:v>
                </c:pt>
                <c:pt idx="19">
                  <c:v>8/1/14</c:v>
                </c:pt>
                <c:pt idx="20">
                  <c:v>9/1/14</c:v>
                </c:pt>
                <c:pt idx="21">
                  <c:v>10/1/14</c:v>
                </c:pt>
                <c:pt idx="22">
                  <c:v>11/1/14</c:v>
                </c:pt>
                <c:pt idx="23">
                  <c:v>12/1/14</c:v>
                </c:pt>
                <c:pt idx="24">
                  <c:v>1/1/15</c:v>
                </c:pt>
                <c:pt idx="25">
                  <c:v>2/1/15</c:v>
                </c:pt>
                <c:pt idx="26">
                  <c:v>3/1/15</c:v>
                </c:pt>
                <c:pt idx="27">
                  <c:v>4/1/15</c:v>
                </c:pt>
                <c:pt idx="28">
                  <c:v>5/1/15</c:v>
                </c:pt>
                <c:pt idx="29">
                  <c:v>6/1/15</c:v>
                </c:pt>
                <c:pt idx="30">
                  <c:v>7/1/15</c:v>
                </c:pt>
                <c:pt idx="31">
                  <c:v>8/1/15</c:v>
                </c:pt>
                <c:pt idx="32">
                  <c:v>9/1/15</c:v>
                </c:pt>
                <c:pt idx="33">
                  <c:v>10/1/15</c:v>
                </c:pt>
                <c:pt idx="34">
                  <c:v>11/1/15</c:v>
                </c:pt>
                <c:pt idx="35">
                  <c:v>12/1/15</c:v>
                </c:pt>
                <c:pt idx="36">
                  <c:v>1/1/16</c:v>
                </c:pt>
                <c:pt idx="37">
                  <c:v>2/1/16</c:v>
                </c:pt>
                <c:pt idx="38">
                  <c:v>3/1/16</c:v>
                </c:pt>
                <c:pt idx="39">
                  <c:v>4/1/16</c:v>
                </c:pt>
                <c:pt idx="40">
                  <c:v>5/1/16</c:v>
                </c:pt>
                <c:pt idx="41">
                  <c:v>6/1/16</c:v>
                </c:pt>
                <c:pt idx="42">
                  <c:v>7/1/16</c:v>
                </c:pt>
                <c:pt idx="43">
                  <c:v>8/1/16</c:v>
                </c:pt>
                <c:pt idx="44">
                  <c:v>9/1/16</c:v>
                </c:pt>
                <c:pt idx="45">
                  <c:v>10/1/16</c:v>
                </c:pt>
                <c:pt idx="46">
                  <c:v>11/1/16</c:v>
                </c:pt>
                <c:pt idx="47">
                  <c:v>12/1/16</c:v>
                </c:pt>
                <c:pt idx="48">
                  <c:v>1/1/17</c:v>
                </c:pt>
                <c:pt idx="49">
                  <c:v>2/1/17</c:v>
                </c:pt>
                <c:pt idx="50">
                  <c:v>3/1/17</c:v>
                </c:pt>
                <c:pt idx="51">
                  <c:v>4/1/17</c:v>
                </c:pt>
                <c:pt idx="52">
                  <c:v>5/1/17</c:v>
                </c:pt>
                <c:pt idx="53">
                  <c:v>6/1/17</c:v>
                </c:pt>
                <c:pt idx="54">
                  <c:v>7/1/17</c:v>
                </c:pt>
                <c:pt idx="55">
                  <c:v>8/1/17</c:v>
                </c:pt>
                <c:pt idx="56">
                  <c:v>9/1/17</c:v>
                </c:pt>
                <c:pt idx="57">
                  <c:v>10/1/17</c:v>
                </c:pt>
                <c:pt idx="58">
                  <c:v>11/1/17</c:v>
                </c:pt>
                <c:pt idx="59">
                  <c:v>12/1/17</c:v>
                </c:pt>
                <c:pt idx="60">
                  <c:v>1/1/18</c:v>
                </c:pt>
                <c:pt idx="61">
                  <c:v>2/1/18</c:v>
                </c:pt>
                <c:pt idx="62">
                  <c:v>3/1/18</c:v>
                </c:pt>
                <c:pt idx="63">
                  <c:v>4/1/18</c:v>
                </c:pt>
                <c:pt idx="64">
                  <c:v>5/1/18</c:v>
                </c:pt>
                <c:pt idx="65">
                  <c:v>6/1/18</c:v>
                </c:pt>
                <c:pt idx="66">
                  <c:v>7/1/18</c:v>
                </c:pt>
                <c:pt idx="67">
                  <c:v>8/1/18</c:v>
                </c:pt>
                <c:pt idx="68">
                  <c:v>9/1/18</c:v>
                </c:pt>
                <c:pt idx="69">
                  <c:v>10/1/18</c:v>
                </c:pt>
                <c:pt idx="70">
                  <c:v>11/1/18</c:v>
                </c:pt>
                <c:pt idx="71">
                  <c:v>12/1/18</c:v>
                </c:pt>
                <c:pt idx="72">
                  <c:v>1/1/19</c:v>
                </c:pt>
                <c:pt idx="73">
                  <c:v>2/1/19</c:v>
                </c:pt>
                <c:pt idx="74">
                  <c:v>3/1/19</c:v>
                </c:pt>
                <c:pt idx="75">
                  <c:v>4/1/19</c:v>
                </c:pt>
                <c:pt idx="76">
                  <c:v>5/1/19</c:v>
                </c:pt>
                <c:pt idx="77">
                  <c:v>6/1/19</c:v>
                </c:pt>
                <c:pt idx="78">
                  <c:v>7/1/19</c:v>
                </c:pt>
                <c:pt idx="79">
                  <c:v>8/1/19</c:v>
                </c:pt>
                <c:pt idx="80">
                  <c:v>9/1/19</c:v>
                </c:pt>
                <c:pt idx="81">
                  <c:v>10/1/19</c:v>
                </c:pt>
                <c:pt idx="82">
                  <c:v>11/1/19</c:v>
                </c:pt>
                <c:pt idx="83">
                  <c:v>12/1/19</c:v>
                </c:pt>
                <c:pt idx="84">
                  <c:v>1/1/20</c:v>
                </c:pt>
                <c:pt idx="85">
                  <c:v>2/1/20</c:v>
                </c:pt>
                <c:pt idx="86">
                  <c:v>3/1/20</c:v>
                </c:pt>
                <c:pt idx="87">
                  <c:v>4/1/20</c:v>
                </c:pt>
                <c:pt idx="88">
                  <c:v>5/1/20</c:v>
                </c:pt>
                <c:pt idx="89">
                  <c:v>6/1/20</c:v>
                </c:pt>
                <c:pt idx="90">
                  <c:v>7/1/20</c:v>
                </c:pt>
                <c:pt idx="91">
                  <c:v>8/1/20</c:v>
                </c:pt>
                <c:pt idx="92">
                  <c:v>9/1/20</c:v>
                </c:pt>
                <c:pt idx="93">
                  <c:v>10/1/20</c:v>
                </c:pt>
                <c:pt idx="94">
                  <c:v>11/1/20</c:v>
                </c:pt>
                <c:pt idx="95">
                  <c:v>12/1/20</c:v>
                </c:pt>
                <c:pt idx="96">
                  <c:v>1/1/21</c:v>
                </c:pt>
                <c:pt idx="97">
                  <c:v>2/1/21</c:v>
                </c:pt>
                <c:pt idx="98">
                  <c:v>3/1/21</c:v>
                </c:pt>
                <c:pt idx="99">
                  <c:v>4/1/21</c:v>
                </c:pt>
                <c:pt idx="100">
                  <c:v>5/1/21</c:v>
                </c:pt>
                <c:pt idx="101">
                  <c:v>6/1/21</c:v>
                </c:pt>
                <c:pt idx="102">
                  <c:v>7/1/21</c:v>
                </c:pt>
                <c:pt idx="103">
                  <c:v>8/1/21</c:v>
                </c:pt>
                <c:pt idx="104">
                  <c:v>9/1/21</c:v>
                </c:pt>
                <c:pt idx="105">
                  <c:v>10/1/21</c:v>
                </c:pt>
                <c:pt idx="106">
                  <c:v>11/1/21</c:v>
                </c:pt>
                <c:pt idx="107">
                  <c:v>12/1/21</c:v>
                </c:pt>
                <c:pt idx="108">
                  <c:v>1/1/22</c:v>
                </c:pt>
                <c:pt idx="109">
                  <c:v>2/1/22</c:v>
                </c:pt>
                <c:pt idx="110">
                  <c:v>3/1/22</c:v>
                </c:pt>
                <c:pt idx="111">
                  <c:v>4/1/22</c:v>
                </c:pt>
                <c:pt idx="112">
                  <c:v>5/1/22</c:v>
                </c:pt>
                <c:pt idx="113">
                  <c:v>6/1/22</c:v>
                </c:pt>
                <c:pt idx="114">
                  <c:v>7/1/22</c:v>
                </c:pt>
                <c:pt idx="115">
                  <c:v>8/1/22</c:v>
                </c:pt>
                <c:pt idx="116">
                  <c:v>9/1/22</c:v>
                </c:pt>
                <c:pt idx="117">
                  <c:v>10/1/22</c:v>
                </c:pt>
                <c:pt idx="118">
                  <c:v>11/1/22</c:v>
                </c:pt>
                <c:pt idx="119">
                  <c:v>12/1/22</c:v>
                </c:pt>
                <c:pt idx="120">
                  <c:v>1/1/23</c:v>
                </c:pt>
                <c:pt idx="121">
                  <c:v>2/1/23</c:v>
                </c:pt>
              </c:strCache>
            </c:strRef>
          </c:cat>
          <c:val>
            <c:numRef>
              <c:f>Sheet1!$D$2:$D$123</c:f>
              <c:numCache>
                <c:formatCode>General</c:formatCode>
                <c:ptCount val="122"/>
                <c:pt idx="0">
                  <c:v>246</c:v>
                </c:pt>
                <c:pt idx="1">
                  <c:v>306</c:v>
                </c:pt>
                <c:pt idx="2">
                  <c:v>387</c:v>
                </c:pt>
                <c:pt idx="3">
                  <c:v>477</c:v>
                </c:pt>
                <c:pt idx="4">
                  <c:v>680</c:v>
                </c:pt>
                <c:pt idx="5">
                  <c:v>678</c:v>
                </c:pt>
                <c:pt idx="6">
                  <c:v>723</c:v>
                </c:pt>
                <c:pt idx="7">
                  <c:v>622</c:v>
                </c:pt>
                <c:pt idx="8">
                  <c:v>532</c:v>
                </c:pt>
                <c:pt idx="9">
                  <c:v>488</c:v>
                </c:pt>
                <c:pt idx="10">
                  <c:v>433</c:v>
                </c:pt>
                <c:pt idx="11">
                  <c:v>446</c:v>
                </c:pt>
                <c:pt idx="12">
                  <c:v>252</c:v>
                </c:pt>
                <c:pt idx="13">
                  <c:v>290</c:v>
                </c:pt>
                <c:pt idx="14">
                  <c:v>404</c:v>
                </c:pt>
                <c:pt idx="15">
                  <c:v>463</c:v>
                </c:pt>
                <c:pt idx="16">
                  <c:v>655</c:v>
                </c:pt>
                <c:pt idx="17">
                  <c:v>738</c:v>
                </c:pt>
                <c:pt idx="18">
                  <c:v>730</c:v>
                </c:pt>
                <c:pt idx="19">
                  <c:v>678</c:v>
                </c:pt>
                <c:pt idx="20">
                  <c:v>611</c:v>
                </c:pt>
                <c:pt idx="21">
                  <c:v>578</c:v>
                </c:pt>
                <c:pt idx="22">
                  <c:v>435</c:v>
                </c:pt>
                <c:pt idx="23">
                  <c:v>529</c:v>
                </c:pt>
                <c:pt idx="24">
                  <c:v>317</c:v>
                </c:pt>
                <c:pt idx="25">
                  <c:v>356</c:v>
                </c:pt>
                <c:pt idx="26">
                  <c:v>479</c:v>
                </c:pt>
                <c:pt idx="27">
                  <c:v>583</c:v>
                </c:pt>
                <c:pt idx="28">
                  <c:v>745</c:v>
                </c:pt>
                <c:pt idx="29">
                  <c:v>1016</c:v>
                </c:pt>
                <c:pt idx="30">
                  <c:v>929</c:v>
                </c:pt>
                <c:pt idx="31">
                  <c:v>774</c:v>
                </c:pt>
                <c:pt idx="32">
                  <c:v>678</c:v>
                </c:pt>
                <c:pt idx="33">
                  <c:v>603</c:v>
                </c:pt>
                <c:pt idx="34">
                  <c:v>488</c:v>
                </c:pt>
                <c:pt idx="35">
                  <c:v>595</c:v>
                </c:pt>
                <c:pt idx="36">
                  <c:v>364</c:v>
                </c:pt>
                <c:pt idx="37">
                  <c:v>381</c:v>
                </c:pt>
                <c:pt idx="38">
                  <c:v>603</c:v>
                </c:pt>
                <c:pt idx="39">
                  <c:v>723</c:v>
                </c:pt>
                <c:pt idx="40">
                  <c:v>978</c:v>
                </c:pt>
                <c:pt idx="41">
                  <c:v>1106</c:v>
                </c:pt>
                <c:pt idx="42">
                  <c:v>921</c:v>
                </c:pt>
                <c:pt idx="43">
                  <c:v>922</c:v>
                </c:pt>
                <c:pt idx="44">
                  <c:v>834</c:v>
                </c:pt>
                <c:pt idx="45">
                  <c:v>735</c:v>
                </c:pt>
                <c:pt idx="46">
                  <c:v>659</c:v>
                </c:pt>
                <c:pt idx="47">
                  <c:v>706</c:v>
                </c:pt>
                <c:pt idx="48">
                  <c:v>444</c:v>
                </c:pt>
                <c:pt idx="49">
                  <c:v>469</c:v>
                </c:pt>
                <c:pt idx="50">
                  <c:v>775</c:v>
                </c:pt>
                <c:pt idx="51">
                  <c:v>784</c:v>
                </c:pt>
                <c:pt idx="52">
                  <c:v>1074</c:v>
                </c:pt>
                <c:pt idx="53">
                  <c:v>1272</c:v>
                </c:pt>
                <c:pt idx="54">
                  <c:v>982</c:v>
                </c:pt>
                <c:pt idx="55">
                  <c:v>995</c:v>
                </c:pt>
                <c:pt idx="56">
                  <c:v>871</c:v>
                </c:pt>
                <c:pt idx="57">
                  <c:v>858</c:v>
                </c:pt>
                <c:pt idx="58">
                  <c:v>754</c:v>
                </c:pt>
                <c:pt idx="59">
                  <c:v>755</c:v>
                </c:pt>
                <c:pt idx="60">
                  <c:v>471</c:v>
                </c:pt>
                <c:pt idx="61">
                  <c:v>539</c:v>
                </c:pt>
                <c:pt idx="62">
                  <c:v>878</c:v>
                </c:pt>
                <c:pt idx="63">
                  <c:v>1020</c:v>
                </c:pt>
                <c:pt idx="64">
                  <c:v>1229</c:v>
                </c:pt>
                <c:pt idx="65">
                  <c:v>1352</c:v>
                </c:pt>
                <c:pt idx="66">
                  <c:v>1172</c:v>
                </c:pt>
                <c:pt idx="67">
                  <c:v>1293</c:v>
                </c:pt>
                <c:pt idx="68">
                  <c:v>1006</c:v>
                </c:pt>
                <c:pt idx="69">
                  <c:v>1006</c:v>
                </c:pt>
                <c:pt idx="70">
                  <c:v>944</c:v>
                </c:pt>
                <c:pt idx="71">
                  <c:v>768</c:v>
                </c:pt>
                <c:pt idx="72">
                  <c:v>522</c:v>
                </c:pt>
                <c:pt idx="73">
                  <c:v>625</c:v>
                </c:pt>
                <c:pt idx="74">
                  <c:v>866</c:v>
                </c:pt>
                <c:pt idx="75">
                  <c:v>1016</c:v>
                </c:pt>
                <c:pt idx="76">
                  <c:v>1432</c:v>
                </c:pt>
                <c:pt idx="77">
                  <c:v>1383</c:v>
                </c:pt>
                <c:pt idx="78">
                  <c:v>1431</c:v>
                </c:pt>
                <c:pt idx="79">
                  <c:v>1446</c:v>
                </c:pt>
                <c:pt idx="80">
                  <c:v>1135</c:v>
                </c:pt>
                <c:pt idx="81">
                  <c:v>1130</c:v>
                </c:pt>
                <c:pt idx="82">
                  <c:v>990</c:v>
                </c:pt>
                <c:pt idx="83">
                  <c:v>1013</c:v>
                </c:pt>
                <c:pt idx="84">
                  <c:v>602</c:v>
                </c:pt>
                <c:pt idx="85">
                  <c:v>775</c:v>
                </c:pt>
                <c:pt idx="86">
                  <c:v>1210</c:v>
                </c:pt>
                <c:pt idx="87">
                  <c:v>1119</c:v>
                </c:pt>
                <c:pt idx="88">
                  <c:v>1170</c:v>
                </c:pt>
                <c:pt idx="89">
                  <c:v>1570</c:v>
                </c:pt>
                <c:pt idx="90">
                  <c:v>1872</c:v>
                </c:pt>
                <c:pt idx="91">
                  <c:v>1797</c:v>
                </c:pt>
                <c:pt idx="92">
                  <c:v>1775</c:v>
                </c:pt>
                <c:pt idx="93">
                  <c:v>1678</c:v>
                </c:pt>
                <c:pt idx="94">
                  <c:v>1448</c:v>
                </c:pt>
                <c:pt idx="95">
                  <c:v>1497</c:v>
                </c:pt>
                <c:pt idx="96">
                  <c:v>889</c:v>
                </c:pt>
                <c:pt idx="97">
                  <c:v>985</c:v>
                </c:pt>
                <c:pt idx="98">
                  <c:v>1332</c:v>
                </c:pt>
                <c:pt idx="99">
                  <c:v>1516</c:v>
                </c:pt>
                <c:pt idx="100">
                  <c:v>1792</c:v>
                </c:pt>
                <c:pt idx="101">
                  <c:v>2189</c:v>
                </c:pt>
                <c:pt idx="102">
                  <c:v>2112</c:v>
                </c:pt>
                <c:pt idx="103">
                  <c:v>2208</c:v>
                </c:pt>
                <c:pt idx="104">
                  <c:v>2082</c:v>
                </c:pt>
                <c:pt idx="105">
                  <c:v>2063</c:v>
                </c:pt>
                <c:pt idx="106">
                  <c:v>1869</c:v>
                </c:pt>
                <c:pt idx="107">
                  <c:v>1837</c:v>
                </c:pt>
                <c:pt idx="108">
                  <c:v>1124</c:v>
                </c:pt>
                <c:pt idx="109">
                  <c:v>1242</c:v>
                </c:pt>
                <c:pt idx="110">
                  <c:v>1504</c:v>
                </c:pt>
                <c:pt idx="111">
                  <c:v>1798</c:v>
                </c:pt>
                <c:pt idx="112">
                  <c:v>2118</c:v>
                </c:pt>
                <c:pt idx="113">
                  <c:v>2300</c:v>
                </c:pt>
                <c:pt idx="114">
                  <c:v>2106</c:v>
                </c:pt>
                <c:pt idx="115">
                  <c:v>2182</c:v>
                </c:pt>
                <c:pt idx="116">
                  <c:v>1917</c:v>
                </c:pt>
                <c:pt idx="117">
                  <c:v>1625</c:v>
                </c:pt>
                <c:pt idx="118">
                  <c:v>1427</c:v>
                </c:pt>
                <c:pt idx="119">
                  <c:v>1279</c:v>
                </c:pt>
                <c:pt idx="120">
                  <c:v>855</c:v>
                </c:pt>
                <c:pt idx="121">
                  <c:v>1146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71D-7B46-916E-C0BB3E64D995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$350K-$499K</c:v>
                </c:pt>
              </c:strCache>
            </c:strRef>
          </c:tx>
          <c:spPr>
            <a:solidFill>
              <a:srgbClr val="E77C05">
                <a:alpha val="78704"/>
              </a:srgbClr>
            </a:solidFill>
            <a:ln w="38100" cap="flat">
              <a:noFill/>
              <a:miter lim="400000"/>
            </a:ln>
            <a:effectLst/>
          </c:spPr>
          <c:cat>
            <c:strRef>
              <c:f>Sheet1!$A$2:$A$123</c:f>
              <c:strCache>
                <c:ptCount val="122"/>
                <c:pt idx="0">
                  <c:v>1/1/13</c:v>
                </c:pt>
                <c:pt idx="1">
                  <c:v>2/1/13</c:v>
                </c:pt>
                <c:pt idx="2">
                  <c:v>3/1/13</c:v>
                </c:pt>
                <c:pt idx="3">
                  <c:v>4/1/13</c:v>
                </c:pt>
                <c:pt idx="4">
                  <c:v>5/1/13</c:v>
                </c:pt>
                <c:pt idx="5">
                  <c:v>6/1/13</c:v>
                </c:pt>
                <c:pt idx="6">
                  <c:v>7/1/13</c:v>
                </c:pt>
                <c:pt idx="7">
                  <c:v>8/1/13</c:v>
                </c:pt>
                <c:pt idx="8">
                  <c:v>9/1/13</c:v>
                </c:pt>
                <c:pt idx="9">
                  <c:v>10/1/13</c:v>
                </c:pt>
                <c:pt idx="10">
                  <c:v>11/1/13</c:v>
                </c:pt>
                <c:pt idx="11">
                  <c:v>12/1/13</c:v>
                </c:pt>
                <c:pt idx="12">
                  <c:v>1/1/14</c:v>
                </c:pt>
                <c:pt idx="13">
                  <c:v>2/1/14</c:v>
                </c:pt>
                <c:pt idx="14">
                  <c:v>3/1/14</c:v>
                </c:pt>
                <c:pt idx="15">
                  <c:v>4/1/14</c:v>
                </c:pt>
                <c:pt idx="16">
                  <c:v>5/1/14</c:v>
                </c:pt>
                <c:pt idx="17">
                  <c:v>6/1/14</c:v>
                </c:pt>
                <c:pt idx="18">
                  <c:v>7/1/14</c:v>
                </c:pt>
                <c:pt idx="19">
                  <c:v>8/1/14</c:v>
                </c:pt>
                <c:pt idx="20">
                  <c:v>9/1/14</c:v>
                </c:pt>
                <c:pt idx="21">
                  <c:v>10/1/14</c:v>
                </c:pt>
                <c:pt idx="22">
                  <c:v>11/1/14</c:v>
                </c:pt>
                <c:pt idx="23">
                  <c:v>12/1/14</c:v>
                </c:pt>
                <c:pt idx="24">
                  <c:v>1/1/15</c:v>
                </c:pt>
                <c:pt idx="25">
                  <c:v>2/1/15</c:v>
                </c:pt>
                <c:pt idx="26">
                  <c:v>3/1/15</c:v>
                </c:pt>
                <c:pt idx="27">
                  <c:v>4/1/15</c:v>
                </c:pt>
                <c:pt idx="28">
                  <c:v>5/1/15</c:v>
                </c:pt>
                <c:pt idx="29">
                  <c:v>6/1/15</c:v>
                </c:pt>
                <c:pt idx="30">
                  <c:v>7/1/15</c:v>
                </c:pt>
                <c:pt idx="31">
                  <c:v>8/1/15</c:v>
                </c:pt>
                <c:pt idx="32">
                  <c:v>9/1/15</c:v>
                </c:pt>
                <c:pt idx="33">
                  <c:v>10/1/15</c:v>
                </c:pt>
                <c:pt idx="34">
                  <c:v>11/1/15</c:v>
                </c:pt>
                <c:pt idx="35">
                  <c:v>12/1/15</c:v>
                </c:pt>
                <c:pt idx="36">
                  <c:v>1/1/16</c:v>
                </c:pt>
                <c:pt idx="37">
                  <c:v>2/1/16</c:v>
                </c:pt>
                <c:pt idx="38">
                  <c:v>3/1/16</c:v>
                </c:pt>
                <c:pt idx="39">
                  <c:v>4/1/16</c:v>
                </c:pt>
                <c:pt idx="40">
                  <c:v>5/1/16</c:v>
                </c:pt>
                <c:pt idx="41">
                  <c:v>6/1/16</c:v>
                </c:pt>
                <c:pt idx="42">
                  <c:v>7/1/16</c:v>
                </c:pt>
                <c:pt idx="43">
                  <c:v>8/1/16</c:v>
                </c:pt>
                <c:pt idx="44">
                  <c:v>9/1/16</c:v>
                </c:pt>
                <c:pt idx="45">
                  <c:v>10/1/16</c:v>
                </c:pt>
                <c:pt idx="46">
                  <c:v>11/1/16</c:v>
                </c:pt>
                <c:pt idx="47">
                  <c:v>12/1/16</c:v>
                </c:pt>
                <c:pt idx="48">
                  <c:v>1/1/17</c:v>
                </c:pt>
                <c:pt idx="49">
                  <c:v>2/1/17</c:v>
                </c:pt>
                <c:pt idx="50">
                  <c:v>3/1/17</c:v>
                </c:pt>
                <c:pt idx="51">
                  <c:v>4/1/17</c:v>
                </c:pt>
                <c:pt idx="52">
                  <c:v>5/1/17</c:v>
                </c:pt>
                <c:pt idx="53">
                  <c:v>6/1/17</c:v>
                </c:pt>
                <c:pt idx="54">
                  <c:v>7/1/17</c:v>
                </c:pt>
                <c:pt idx="55">
                  <c:v>8/1/17</c:v>
                </c:pt>
                <c:pt idx="56">
                  <c:v>9/1/17</c:v>
                </c:pt>
                <c:pt idx="57">
                  <c:v>10/1/17</c:v>
                </c:pt>
                <c:pt idx="58">
                  <c:v>11/1/17</c:v>
                </c:pt>
                <c:pt idx="59">
                  <c:v>12/1/17</c:v>
                </c:pt>
                <c:pt idx="60">
                  <c:v>1/1/18</c:v>
                </c:pt>
                <c:pt idx="61">
                  <c:v>2/1/18</c:v>
                </c:pt>
                <c:pt idx="62">
                  <c:v>3/1/18</c:v>
                </c:pt>
                <c:pt idx="63">
                  <c:v>4/1/18</c:v>
                </c:pt>
                <c:pt idx="64">
                  <c:v>5/1/18</c:v>
                </c:pt>
                <c:pt idx="65">
                  <c:v>6/1/18</c:v>
                </c:pt>
                <c:pt idx="66">
                  <c:v>7/1/18</c:v>
                </c:pt>
                <c:pt idx="67">
                  <c:v>8/1/18</c:v>
                </c:pt>
                <c:pt idx="68">
                  <c:v>9/1/18</c:v>
                </c:pt>
                <c:pt idx="69">
                  <c:v>10/1/18</c:v>
                </c:pt>
                <c:pt idx="70">
                  <c:v>11/1/18</c:v>
                </c:pt>
                <c:pt idx="71">
                  <c:v>12/1/18</c:v>
                </c:pt>
                <c:pt idx="72">
                  <c:v>1/1/19</c:v>
                </c:pt>
                <c:pt idx="73">
                  <c:v>2/1/19</c:v>
                </c:pt>
                <c:pt idx="74">
                  <c:v>3/1/19</c:v>
                </c:pt>
                <c:pt idx="75">
                  <c:v>4/1/19</c:v>
                </c:pt>
                <c:pt idx="76">
                  <c:v>5/1/19</c:v>
                </c:pt>
                <c:pt idx="77">
                  <c:v>6/1/19</c:v>
                </c:pt>
                <c:pt idx="78">
                  <c:v>7/1/19</c:v>
                </c:pt>
                <c:pt idx="79">
                  <c:v>8/1/19</c:v>
                </c:pt>
                <c:pt idx="80">
                  <c:v>9/1/19</c:v>
                </c:pt>
                <c:pt idx="81">
                  <c:v>10/1/19</c:v>
                </c:pt>
                <c:pt idx="82">
                  <c:v>11/1/19</c:v>
                </c:pt>
                <c:pt idx="83">
                  <c:v>12/1/19</c:v>
                </c:pt>
                <c:pt idx="84">
                  <c:v>1/1/20</c:v>
                </c:pt>
                <c:pt idx="85">
                  <c:v>2/1/20</c:v>
                </c:pt>
                <c:pt idx="86">
                  <c:v>3/1/20</c:v>
                </c:pt>
                <c:pt idx="87">
                  <c:v>4/1/20</c:v>
                </c:pt>
                <c:pt idx="88">
                  <c:v>5/1/20</c:v>
                </c:pt>
                <c:pt idx="89">
                  <c:v>6/1/20</c:v>
                </c:pt>
                <c:pt idx="90">
                  <c:v>7/1/20</c:v>
                </c:pt>
                <c:pt idx="91">
                  <c:v>8/1/20</c:v>
                </c:pt>
                <c:pt idx="92">
                  <c:v>9/1/20</c:v>
                </c:pt>
                <c:pt idx="93">
                  <c:v>10/1/20</c:v>
                </c:pt>
                <c:pt idx="94">
                  <c:v>11/1/20</c:v>
                </c:pt>
                <c:pt idx="95">
                  <c:v>12/1/20</c:v>
                </c:pt>
                <c:pt idx="96">
                  <c:v>1/1/21</c:v>
                </c:pt>
                <c:pt idx="97">
                  <c:v>2/1/21</c:v>
                </c:pt>
                <c:pt idx="98">
                  <c:v>3/1/21</c:v>
                </c:pt>
                <c:pt idx="99">
                  <c:v>4/1/21</c:v>
                </c:pt>
                <c:pt idx="100">
                  <c:v>5/1/21</c:v>
                </c:pt>
                <c:pt idx="101">
                  <c:v>6/1/21</c:v>
                </c:pt>
                <c:pt idx="102">
                  <c:v>7/1/21</c:v>
                </c:pt>
                <c:pt idx="103">
                  <c:v>8/1/21</c:v>
                </c:pt>
                <c:pt idx="104">
                  <c:v>9/1/21</c:v>
                </c:pt>
                <c:pt idx="105">
                  <c:v>10/1/21</c:v>
                </c:pt>
                <c:pt idx="106">
                  <c:v>11/1/21</c:v>
                </c:pt>
                <c:pt idx="107">
                  <c:v>12/1/21</c:v>
                </c:pt>
                <c:pt idx="108">
                  <c:v>1/1/22</c:v>
                </c:pt>
                <c:pt idx="109">
                  <c:v>2/1/22</c:v>
                </c:pt>
                <c:pt idx="110">
                  <c:v>3/1/22</c:v>
                </c:pt>
                <c:pt idx="111">
                  <c:v>4/1/22</c:v>
                </c:pt>
                <c:pt idx="112">
                  <c:v>5/1/22</c:v>
                </c:pt>
                <c:pt idx="113">
                  <c:v>6/1/22</c:v>
                </c:pt>
                <c:pt idx="114">
                  <c:v>7/1/22</c:v>
                </c:pt>
                <c:pt idx="115">
                  <c:v>8/1/22</c:v>
                </c:pt>
                <c:pt idx="116">
                  <c:v>9/1/22</c:v>
                </c:pt>
                <c:pt idx="117">
                  <c:v>10/1/22</c:v>
                </c:pt>
                <c:pt idx="118">
                  <c:v>11/1/22</c:v>
                </c:pt>
                <c:pt idx="119">
                  <c:v>12/1/22</c:v>
                </c:pt>
                <c:pt idx="120">
                  <c:v>1/1/23</c:v>
                </c:pt>
                <c:pt idx="121">
                  <c:v>2/1/23</c:v>
                </c:pt>
              </c:strCache>
            </c:strRef>
          </c:cat>
          <c:val>
            <c:numRef>
              <c:f>Sheet1!$E$2:$E$123</c:f>
              <c:numCache>
                <c:formatCode>General</c:formatCode>
                <c:ptCount val="122"/>
                <c:pt idx="0">
                  <c:v>123</c:v>
                </c:pt>
                <c:pt idx="1">
                  <c:v>126</c:v>
                </c:pt>
                <c:pt idx="2">
                  <c:v>191</c:v>
                </c:pt>
                <c:pt idx="3">
                  <c:v>212</c:v>
                </c:pt>
                <c:pt idx="4">
                  <c:v>277</c:v>
                </c:pt>
                <c:pt idx="5">
                  <c:v>323</c:v>
                </c:pt>
                <c:pt idx="6">
                  <c:v>312</c:v>
                </c:pt>
                <c:pt idx="7">
                  <c:v>295</c:v>
                </c:pt>
                <c:pt idx="8">
                  <c:v>224</c:v>
                </c:pt>
                <c:pt idx="9">
                  <c:v>236</c:v>
                </c:pt>
                <c:pt idx="10">
                  <c:v>187</c:v>
                </c:pt>
                <c:pt idx="11">
                  <c:v>225</c:v>
                </c:pt>
                <c:pt idx="12">
                  <c:v>129</c:v>
                </c:pt>
                <c:pt idx="13">
                  <c:v>139</c:v>
                </c:pt>
                <c:pt idx="14">
                  <c:v>209</c:v>
                </c:pt>
                <c:pt idx="15">
                  <c:v>219</c:v>
                </c:pt>
                <c:pt idx="16">
                  <c:v>302</c:v>
                </c:pt>
                <c:pt idx="17">
                  <c:v>404</c:v>
                </c:pt>
                <c:pt idx="18">
                  <c:v>326</c:v>
                </c:pt>
                <c:pt idx="19">
                  <c:v>303</c:v>
                </c:pt>
                <c:pt idx="20">
                  <c:v>281</c:v>
                </c:pt>
                <c:pt idx="21">
                  <c:v>277</c:v>
                </c:pt>
                <c:pt idx="22">
                  <c:v>180</c:v>
                </c:pt>
                <c:pt idx="23">
                  <c:v>253</c:v>
                </c:pt>
                <c:pt idx="24">
                  <c:v>146</c:v>
                </c:pt>
                <c:pt idx="25">
                  <c:v>149</c:v>
                </c:pt>
                <c:pt idx="26">
                  <c:v>250</c:v>
                </c:pt>
                <c:pt idx="27">
                  <c:v>275</c:v>
                </c:pt>
                <c:pt idx="28">
                  <c:v>380</c:v>
                </c:pt>
                <c:pt idx="29">
                  <c:v>500</c:v>
                </c:pt>
                <c:pt idx="30">
                  <c:v>429</c:v>
                </c:pt>
                <c:pt idx="31">
                  <c:v>368</c:v>
                </c:pt>
                <c:pt idx="32">
                  <c:v>330</c:v>
                </c:pt>
                <c:pt idx="33">
                  <c:v>314</c:v>
                </c:pt>
                <c:pt idx="34">
                  <c:v>257</c:v>
                </c:pt>
                <c:pt idx="35">
                  <c:v>312</c:v>
                </c:pt>
                <c:pt idx="36">
                  <c:v>206</c:v>
                </c:pt>
                <c:pt idx="37">
                  <c:v>192</c:v>
                </c:pt>
                <c:pt idx="38">
                  <c:v>298</c:v>
                </c:pt>
                <c:pt idx="39">
                  <c:v>341</c:v>
                </c:pt>
                <c:pt idx="40">
                  <c:v>442</c:v>
                </c:pt>
                <c:pt idx="41">
                  <c:v>561</c:v>
                </c:pt>
                <c:pt idx="42">
                  <c:v>469</c:v>
                </c:pt>
                <c:pt idx="43">
                  <c:v>479</c:v>
                </c:pt>
                <c:pt idx="44">
                  <c:v>409</c:v>
                </c:pt>
                <c:pt idx="45">
                  <c:v>331</c:v>
                </c:pt>
                <c:pt idx="46">
                  <c:v>329</c:v>
                </c:pt>
                <c:pt idx="47">
                  <c:v>337</c:v>
                </c:pt>
                <c:pt idx="48">
                  <c:v>182</c:v>
                </c:pt>
                <c:pt idx="49">
                  <c:v>198</c:v>
                </c:pt>
                <c:pt idx="50">
                  <c:v>383</c:v>
                </c:pt>
                <c:pt idx="51">
                  <c:v>417</c:v>
                </c:pt>
                <c:pt idx="52">
                  <c:v>518</c:v>
                </c:pt>
                <c:pt idx="53">
                  <c:v>618</c:v>
                </c:pt>
                <c:pt idx="54">
                  <c:v>510</c:v>
                </c:pt>
                <c:pt idx="55">
                  <c:v>506</c:v>
                </c:pt>
                <c:pt idx="56">
                  <c:v>403</c:v>
                </c:pt>
                <c:pt idx="57">
                  <c:v>405</c:v>
                </c:pt>
                <c:pt idx="58">
                  <c:v>376</c:v>
                </c:pt>
                <c:pt idx="59">
                  <c:v>389</c:v>
                </c:pt>
                <c:pt idx="60">
                  <c:v>253</c:v>
                </c:pt>
                <c:pt idx="61">
                  <c:v>271</c:v>
                </c:pt>
                <c:pt idx="62">
                  <c:v>388</c:v>
                </c:pt>
                <c:pt idx="63">
                  <c:v>448</c:v>
                </c:pt>
                <c:pt idx="64">
                  <c:v>646</c:v>
                </c:pt>
                <c:pt idx="65">
                  <c:v>719</c:v>
                </c:pt>
                <c:pt idx="66">
                  <c:v>621</c:v>
                </c:pt>
                <c:pt idx="67">
                  <c:v>573</c:v>
                </c:pt>
                <c:pt idx="68">
                  <c:v>468</c:v>
                </c:pt>
                <c:pt idx="69">
                  <c:v>456</c:v>
                </c:pt>
                <c:pt idx="70">
                  <c:v>438</c:v>
                </c:pt>
                <c:pt idx="71">
                  <c:v>417</c:v>
                </c:pt>
                <c:pt idx="72">
                  <c:v>280</c:v>
                </c:pt>
                <c:pt idx="73">
                  <c:v>284</c:v>
                </c:pt>
                <c:pt idx="74">
                  <c:v>423</c:v>
                </c:pt>
                <c:pt idx="75">
                  <c:v>505</c:v>
                </c:pt>
                <c:pt idx="76">
                  <c:v>648</c:v>
                </c:pt>
                <c:pt idx="77">
                  <c:v>761</c:v>
                </c:pt>
                <c:pt idx="78">
                  <c:v>749</c:v>
                </c:pt>
                <c:pt idx="79">
                  <c:v>694</c:v>
                </c:pt>
                <c:pt idx="80">
                  <c:v>591</c:v>
                </c:pt>
                <c:pt idx="81">
                  <c:v>539</c:v>
                </c:pt>
                <c:pt idx="82">
                  <c:v>496</c:v>
                </c:pt>
                <c:pt idx="83">
                  <c:v>501</c:v>
                </c:pt>
                <c:pt idx="84">
                  <c:v>318</c:v>
                </c:pt>
                <c:pt idx="85">
                  <c:v>351</c:v>
                </c:pt>
                <c:pt idx="86">
                  <c:v>564</c:v>
                </c:pt>
                <c:pt idx="87">
                  <c:v>542</c:v>
                </c:pt>
                <c:pt idx="88">
                  <c:v>540</c:v>
                </c:pt>
                <c:pt idx="89">
                  <c:v>805</c:v>
                </c:pt>
                <c:pt idx="90">
                  <c:v>1007</c:v>
                </c:pt>
                <c:pt idx="91">
                  <c:v>954</c:v>
                </c:pt>
                <c:pt idx="92">
                  <c:v>945</c:v>
                </c:pt>
                <c:pt idx="93">
                  <c:v>900</c:v>
                </c:pt>
                <c:pt idx="94">
                  <c:v>793</c:v>
                </c:pt>
                <c:pt idx="95">
                  <c:v>772</c:v>
                </c:pt>
                <c:pt idx="96">
                  <c:v>477</c:v>
                </c:pt>
                <c:pt idx="97">
                  <c:v>513</c:v>
                </c:pt>
                <c:pt idx="98">
                  <c:v>649</c:v>
                </c:pt>
                <c:pt idx="99">
                  <c:v>834</c:v>
                </c:pt>
                <c:pt idx="100">
                  <c:v>1039</c:v>
                </c:pt>
                <c:pt idx="101">
                  <c:v>1213</c:v>
                </c:pt>
                <c:pt idx="102">
                  <c:v>1301</c:v>
                </c:pt>
                <c:pt idx="103">
                  <c:v>1162</c:v>
                </c:pt>
                <c:pt idx="104">
                  <c:v>1178</c:v>
                </c:pt>
                <c:pt idx="105">
                  <c:v>1138</c:v>
                </c:pt>
                <c:pt idx="106">
                  <c:v>1108</c:v>
                </c:pt>
                <c:pt idx="107">
                  <c:v>1085</c:v>
                </c:pt>
                <c:pt idx="108">
                  <c:v>666</c:v>
                </c:pt>
                <c:pt idx="109">
                  <c:v>773</c:v>
                </c:pt>
                <c:pt idx="110">
                  <c:v>946</c:v>
                </c:pt>
                <c:pt idx="111">
                  <c:v>1117</c:v>
                </c:pt>
                <c:pt idx="112">
                  <c:v>1399</c:v>
                </c:pt>
                <c:pt idx="113">
                  <c:v>1549</c:v>
                </c:pt>
                <c:pt idx="114">
                  <c:v>1402</c:v>
                </c:pt>
                <c:pt idx="115">
                  <c:v>1475</c:v>
                </c:pt>
                <c:pt idx="116">
                  <c:v>1269</c:v>
                </c:pt>
                <c:pt idx="117">
                  <c:v>1108</c:v>
                </c:pt>
                <c:pt idx="118">
                  <c:v>1015</c:v>
                </c:pt>
                <c:pt idx="119">
                  <c:v>914</c:v>
                </c:pt>
                <c:pt idx="120">
                  <c:v>598</c:v>
                </c:pt>
                <c:pt idx="121">
                  <c:v>748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71D-7B46-916E-C0BB3E64D995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$500K+</c:v>
                </c:pt>
              </c:strCache>
            </c:strRef>
          </c:tx>
          <c:spPr>
            <a:solidFill>
              <a:srgbClr val="EBB81F">
                <a:alpha val="82020"/>
              </a:srgbClr>
            </a:solidFill>
            <a:ln w="38100" cap="flat">
              <a:noFill/>
              <a:miter lim="400000"/>
            </a:ln>
            <a:effectLst/>
          </c:spPr>
          <c:cat>
            <c:strRef>
              <c:f>Sheet1!$A$2:$A$123</c:f>
              <c:strCache>
                <c:ptCount val="122"/>
                <c:pt idx="0">
                  <c:v>1/1/13</c:v>
                </c:pt>
                <c:pt idx="1">
                  <c:v>2/1/13</c:v>
                </c:pt>
                <c:pt idx="2">
                  <c:v>3/1/13</c:v>
                </c:pt>
                <c:pt idx="3">
                  <c:v>4/1/13</c:v>
                </c:pt>
                <c:pt idx="4">
                  <c:v>5/1/13</c:v>
                </c:pt>
                <c:pt idx="5">
                  <c:v>6/1/13</c:v>
                </c:pt>
                <c:pt idx="6">
                  <c:v>7/1/13</c:v>
                </c:pt>
                <c:pt idx="7">
                  <c:v>8/1/13</c:v>
                </c:pt>
                <c:pt idx="8">
                  <c:v>9/1/13</c:v>
                </c:pt>
                <c:pt idx="9">
                  <c:v>10/1/13</c:v>
                </c:pt>
                <c:pt idx="10">
                  <c:v>11/1/13</c:v>
                </c:pt>
                <c:pt idx="11">
                  <c:v>12/1/13</c:v>
                </c:pt>
                <c:pt idx="12">
                  <c:v>1/1/14</c:v>
                </c:pt>
                <c:pt idx="13">
                  <c:v>2/1/14</c:v>
                </c:pt>
                <c:pt idx="14">
                  <c:v>3/1/14</c:v>
                </c:pt>
                <c:pt idx="15">
                  <c:v>4/1/14</c:v>
                </c:pt>
                <c:pt idx="16">
                  <c:v>5/1/14</c:v>
                </c:pt>
                <c:pt idx="17">
                  <c:v>6/1/14</c:v>
                </c:pt>
                <c:pt idx="18">
                  <c:v>7/1/14</c:v>
                </c:pt>
                <c:pt idx="19">
                  <c:v>8/1/14</c:v>
                </c:pt>
                <c:pt idx="20">
                  <c:v>9/1/14</c:v>
                </c:pt>
                <c:pt idx="21">
                  <c:v>10/1/14</c:v>
                </c:pt>
                <c:pt idx="22">
                  <c:v>11/1/14</c:v>
                </c:pt>
                <c:pt idx="23">
                  <c:v>12/1/14</c:v>
                </c:pt>
                <c:pt idx="24">
                  <c:v>1/1/15</c:v>
                </c:pt>
                <c:pt idx="25">
                  <c:v>2/1/15</c:v>
                </c:pt>
                <c:pt idx="26">
                  <c:v>3/1/15</c:v>
                </c:pt>
                <c:pt idx="27">
                  <c:v>4/1/15</c:v>
                </c:pt>
                <c:pt idx="28">
                  <c:v>5/1/15</c:v>
                </c:pt>
                <c:pt idx="29">
                  <c:v>6/1/15</c:v>
                </c:pt>
                <c:pt idx="30">
                  <c:v>7/1/15</c:v>
                </c:pt>
                <c:pt idx="31">
                  <c:v>8/1/15</c:v>
                </c:pt>
                <c:pt idx="32">
                  <c:v>9/1/15</c:v>
                </c:pt>
                <c:pt idx="33">
                  <c:v>10/1/15</c:v>
                </c:pt>
                <c:pt idx="34">
                  <c:v>11/1/15</c:v>
                </c:pt>
                <c:pt idx="35">
                  <c:v>12/1/15</c:v>
                </c:pt>
                <c:pt idx="36">
                  <c:v>1/1/16</c:v>
                </c:pt>
                <c:pt idx="37">
                  <c:v>2/1/16</c:v>
                </c:pt>
                <c:pt idx="38">
                  <c:v>3/1/16</c:v>
                </c:pt>
                <c:pt idx="39">
                  <c:v>4/1/16</c:v>
                </c:pt>
                <c:pt idx="40">
                  <c:v>5/1/16</c:v>
                </c:pt>
                <c:pt idx="41">
                  <c:v>6/1/16</c:v>
                </c:pt>
                <c:pt idx="42">
                  <c:v>7/1/16</c:v>
                </c:pt>
                <c:pt idx="43">
                  <c:v>8/1/16</c:v>
                </c:pt>
                <c:pt idx="44">
                  <c:v>9/1/16</c:v>
                </c:pt>
                <c:pt idx="45">
                  <c:v>10/1/16</c:v>
                </c:pt>
                <c:pt idx="46">
                  <c:v>11/1/16</c:v>
                </c:pt>
                <c:pt idx="47">
                  <c:v>12/1/16</c:v>
                </c:pt>
                <c:pt idx="48">
                  <c:v>1/1/17</c:v>
                </c:pt>
                <c:pt idx="49">
                  <c:v>2/1/17</c:v>
                </c:pt>
                <c:pt idx="50">
                  <c:v>3/1/17</c:v>
                </c:pt>
                <c:pt idx="51">
                  <c:v>4/1/17</c:v>
                </c:pt>
                <c:pt idx="52">
                  <c:v>5/1/17</c:v>
                </c:pt>
                <c:pt idx="53">
                  <c:v>6/1/17</c:v>
                </c:pt>
                <c:pt idx="54">
                  <c:v>7/1/17</c:v>
                </c:pt>
                <c:pt idx="55">
                  <c:v>8/1/17</c:v>
                </c:pt>
                <c:pt idx="56">
                  <c:v>9/1/17</c:v>
                </c:pt>
                <c:pt idx="57">
                  <c:v>10/1/17</c:v>
                </c:pt>
                <c:pt idx="58">
                  <c:v>11/1/17</c:v>
                </c:pt>
                <c:pt idx="59">
                  <c:v>12/1/17</c:v>
                </c:pt>
                <c:pt idx="60">
                  <c:v>1/1/18</c:v>
                </c:pt>
                <c:pt idx="61">
                  <c:v>2/1/18</c:v>
                </c:pt>
                <c:pt idx="62">
                  <c:v>3/1/18</c:v>
                </c:pt>
                <c:pt idx="63">
                  <c:v>4/1/18</c:v>
                </c:pt>
                <c:pt idx="64">
                  <c:v>5/1/18</c:v>
                </c:pt>
                <c:pt idx="65">
                  <c:v>6/1/18</c:v>
                </c:pt>
                <c:pt idx="66">
                  <c:v>7/1/18</c:v>
                </c:pt>
                <c:pt idx="67">
                  <c:v>8/1/18</c:v>
                </c:pt>
                <c:pt idx="68">
                  <c:v>9/1/18</c:v>
                </c:pt>
                <c:pt idx="69">
                  <c:v>10/1/18</c:v>
                </c:pt>
                <c:pt idx="70">
                  <c:v>11/1/18</c:v>
                </c:pt>
                <c:pt idx="71">
                  <c:v>12/1/18</c:v>
                </c:pt>
                <c:pt idx="72">
                  <c:v>1/1/19</c:v>
                </c:pt>
                <c:pt idx="73">
                  <c:v>2/1/19</c:v>
                </c:pt>
                <c:pt idx="74">
                  <c:v>3/1/19</c:v>
                </c:pt>
                <c:pt idx="75">
                  <c:v>4/1/19</c:v>
                </c:pt>
                <c:pt idx="76">
                  <c:v>5/1/19</c:v>
                </c:pt>
                <c:pt idx="77">
                  <c:v>6/1/19</c:v>
                </c:pt>
                <c:pt idx="78">
                  <c:v>7/1/19</c:v>
                </c:pt>
                <c:pt idx="79">
                  <c:v>8/1/19</c:v>
                </c:pt>
                <c:pt idx="80">
                  <c:v>9/1/19</c:v>
                </c:pt>
                <c:pt idx="81">
                  <c:v>10/1/19</c:v>
                </c:pt>
                <c:pt idx="82">
                  <c:v>11/1/19</c:v>
                </c:pt>
                <c:pt idx="83">
                  <c:v>12/1/19</c:v>
                </c:pt>
                <c:pt idx="84">
                  <c:v>1/1/20</c:v>
                </c:pt>
                <c:pt idx="85">
                  <c:v>2/1/20</c:v>
                </c:pt>
                <c:pt idx="86">
                  <c:v>3/1/20</c:v>
                </c:pt>
                <c:pt idx="87">
                  <c:v>4/1/20</c:v>
                </c:pt>
                <c:pt idx="88">
                  <c:v>5/1/20</c:v>
                </c:pt>
                <c:pt idx="89">
                  <c:v>6/1/20</c:v>
                </c:pt>
                <c:pt idx="90">
                  <c:v>7/1/20</c:v>
                </c:pt>
                <c:pt idx="91">
                  <c:v>8/1/20</c:v>
                </c:pt>
                <c:pt idx="92">
                  <c:v>9/1/20</c:v>
                </c:pt>
                <c:pt idx="93">
                  <c:v>10/1/20</c:v>
                </c:pt>
                <c:pt idx="94">
                  <c:v>11/1/20</c:v>
                </c:pt>
                <c:pt idx="95">
                  <c:v>12/1/20</c:v>
                </c:pt>
                <c:pt idx="96">
                  <c:v>1/1/21</c:v>
                </c:pt>
                <c:pt idx="97">
                  <c:v>2/1/21</c:v>
                </c:pt>
                <c:pt idx="98">
                  <c:v>3/1/21</c:v>
                </c:pt>
                <c:pt idx="99">
                  <c:v>4/1/21</c:v>
                </c:pt>
                <c:pt idx="100">
                  <c:v>5/1/21</c:v>
                </c:pt>
                <c:pt idx="101">
                  <c:v>6/1/21</c:v>
                </c:pt>
                <c:pt idx="102">
                  <c:v>7/1/21</c:v>
                </c:pt>
                <c:pt idx="103">
                  <c:v>8/1/21</c:v>
                </c:pt>
                <c:pt idx="104">
                  <c:v>9/1/21</c:v>
                </c:pt>
                <c:pt idx="105">
                  <c:v>10/1/21</c:v>
                </c:pt>
                <c:pt idx="106">
                  <c:v>11/1/21</c:v>
                </c:pt>
                <c:pt idx="107">
                  <c:v>12/1/21</c:v>
                </c:pt>
                <c:pt idx="108">
                  <c:v>1/1/22</c:v>
                </c:pt>
                <c:pt idx="109">
                  <c:v>2/1/22</c:v>
                </c:pt>
                <c:pt idx="110">
                  <c:v>3/1/22</c:v>
                </c:pt>
                <c:pt idx="111">
                  <c:v>4/1/22</c:v>
                </c:pt>
                <c:pt idx="112">
                  <c:v>5/1/22</c:v>
                </c:pt>
                <c:pt idx="113">
                  <c:v>6/1/22</c:v>
                </c:pt>
                <c:pt idx="114">
                  <c:v>7/1/22</c:v>
                </c:pt>
                <c:pt idx="115">
                  <c:v>8/1/22</c:v>
                </c:pt>
                <c:pt idx="116">
                  <c:v>9/1/22</c:v>
                </c:pt>
                <c:pt idx="117">
                  <c:v>10/1/22</c:v>
                </c:pt>
                <c:pt idx="118">
                  <c:v>11/1/22</c:v>
                </c:pt>
                <c:pt idx="119">
                  <c:v>12/1/22</c:v>
                </c:pt>
                <c:pt idx="120">
                  <c:v>1/1/23</c:v>
                </c:pt>
                <c:pt idx="121">
                  <c:v>2/1/23</c:v>
                </c:pt>
              </c:strCache>
            </c:strRef>
          </c:cat>
          <c:val>
            <c:numRef>
              <c:f>Sheet1!$F$2:$F$123</c:f>
              <c:numCache>
                <c:formatCode>General</c:formatCode>
                <c:ptCount val="122"/>
                <c:pt idx="0">
                  <c:v>55</c:v>
                </c:pt>
                <c:pt idx="1">
                  <c:v>62</c:v>
                </c:pt>
                <c:pt idx="2">
                  <c:v>67</c:v>
                </c:pt>
                <c:pt idx="3">
                  <c:v>114</c:v>
                </c:pt>
                <c:pt idx="4">
                  <c:v>120</c:v>
                </c:pt>
                <c:pt idx="5">
                  <c:v>144</c:v>
                </c:pt>
                <c:pt idx="6">
                  <c:v>161</c:v>
                </c:pt>
                <c:pt idx="7">
                  <c:v>145</c:v>
                </c:pt>
                <c:pt idx="8">
                  <c:v>92</c:v>
                </c:pt>
                <c:pt idx="9">
                  <c:v>108</c:v>
                </c:pt>
                <c:pt idx="10">
                  <c:v>92</c:v>
                </c:pt>
                <c:pt idx="11">
                  <c:v>103</c:v>
                </c:pt>
                <c:pt idx="12">
                  <c:v>68</c:v>
                </c:pt>
                <c:pt idx="13">
                  <c:v>57</c:v>
                </c:pt>
                <c:pt idx="14">
                  <c:v>87</c:v>
                </c:pt>
                <c:pt idx="15">
                  <c:v>110</c:v>
                </c:pt>
                <c:pt idx="16">
                  <c:v>133</c:v>
                </c:pt>
                <c:pt idx="17">
                  <c:v>165</c:v>
                </c:pt>
                <c:pt idx="18">
                  <c:v>164</c:v>
                </c:pt>
                <c:pt idx="19">
                  <c:v>174</c:v>
                </c:pt>
                <c:pt idx="20">
                  <c:v>112</c:v>
                </c:pt>
                <c:pt idx="21">
                  <c:v>128</c:v>
                </c:pt>
                <c:pt idx="22">
                  <c:v>96</c:v>
                </c:pt>
                <c:pt idx="23">
                  <c:v>112</c:v>
                </c:pt>
                <c:pt idx="24">
                  <c:v>73</c:v>
                </c:pt>
                <c:pt idx="25">
                  <c:v>75</c:v>
                </c:pt>
                <c:pt idx="26">
                  <c:v>106</c:v>
                </c:pt>
                <c:pt idx="27">
                  <c:v>129</c:v>
                </c:pt>
                <c:pt idx="28">
                  <c:v>165</c:v>
                </c:pt>
                <c:pt idx="29">
                  <c:v>218</c:v>
                </c:pt>
                <c:pt idx="30">
                  <c:v>190</c:v>
                </c:pt>
                <c:pt idx="31">
                  <c:v>152</c:v>
                </c:pt>
                <c:pt idx="32">
                  <c:v>137</c:v>
                </c:pt>
                <c:pt idx="33">
                  <c:v>124</c:v>
                </c:pt>
                <c:pt idx="34">
                  <c:v>114</c:v>
                </c:pt>
                <c:pt idx="35">
                  <c:v>120</c:v>
                </c:pt>
                <c:pt idx="36">
                  <c:v>81</c:v>
                </c:pt>
                <c:pt idx="37">
                  <c:v>84</c:v>
                </c:pt>
                <c:pt idx="38">
                  <c:v>117</c:v>
                </c:pt>
                <c:pt idx="39">
                  <c:v>131</c:v>
                </c:pt>
                <c:pt idx="40">
                  <c:v>192</c:v>
                </c:pt>
                <c:pt idx="41">
                  <c:v>237</c:v>
                </c:pt>
                <c:pt idx="42">
                  <c:v>180</c:v>
                </c:pt>
                <c:pt idx="43">
                  <c:v>174</c:v>
                </c:pt>
                <c:pt idx="44">
                  <c:v>174</c:v>
                </c:pt>
                <c:pt idx="45">
                  <c:v>140</c:v>
                </c:pt>
                <c:pt idx="46">
                  <c:v>122</c:v>
                </c:pt>
                <c:pt idx="47">
                  <c:v>151</c:v>
                </c:pt>
                <c:pt idx="48">
                  <c:v>110</c:v>
                </c:pt>
                <c:pt idx="49">
                  <c:v>101</c:v>
                </c:pt>
                <c:pt idx="50">
                  <c:v>160</c:v>
                </c:pt>
                <c:pt idx="51">
                  <c:v>151</c:v>
                </c:pt>
                <c:pt idx="52">
                  <c:v>229</c:v>
                </c:pt>
                <c:pt idx="53">
                  <c:v>308</c:v>
                </c:pt>
                <c:pt idx="54">
                  <c:v>237</c:v>
                </c:pt>
                <c:pt idx="55">
                  <c:v>243</c:v>
                </c:pt>
                <c:pt idx="56">
                  <c:v>181</c:v>
                </c:pt>
                <c:pt idx="57">
                  <c:v>189</c:v>
                </c:pt>
                <c:pt idx="58">
                  <c:v>165</c:v>
                </c:pt>
                <c:pt idx="59">
                  <c:v>168</c:v>
                </c:pt>
                <c:pt idx="60">
                  <c:v>115</c:v>
                </c:pt>
                <c:pt idx="61">
                  <c:v>105</c:v>
                </c:pt>
                <c:pt idx="62">
                  <c:v>173</c:v>
                </c:pt>
                <c:pt idx="63">
                  <c:v>195</c:v>
                </c:pt>
                <c:pt idx="64">
                  <c:v>278</c:v>
                </c:pt>
                <c:pt idx="65">
                  <c:v>330</c:v>
                </c:pt>
                <c:pt idx="66">
                  <c:v>281</c:v>
                </c:pt>
                <c:pt idx="67">
                  <c:v>271</c:v>
                </c:pt>
                <c:pt idx="68">
                  <c:v>191</c:v>
                </c:pt>
                <c:pt idx="69">
                  <c:v>183</c:v>
                </c:pt>
                <c:pt idx="70">
                  <c:v>212</c:v>
                </c:pt>
                <c:pt idx="71">
                  <c:v>184</c:v>
                </c:pt>
                <c:pt idx="72">
                  <c:v>116</c:v>
                </c:pt>
                <c:pt idx="73">
                  <c:v>112</c:v>
                </c:pt>
                <c:pt idx="74">
                  <c:v>190</c:v>
                </c:pt>
                <c:pt idx="75">
                  <c:v>211</c:v>
                </c:pt>
                <c:pt idx="76">
                  <c:v>290</c:v>
                </c:pt>
                <c:pt idx="77">
                  <c:v>350</c:v>
                </c:pt>
                <c:pt idx="78">
                  <c:v>334</c:v>
                </c:pt>
                <c:pt idx="79">
                  <c:v>302</c:v>
                </c:pt>
                <c:pt idx="80">
                  <c:v>250</c:v>
                </c:pt>
                <c:pt idx="81">
                  <c:v>251</c:v>
                </c:pt>
                <c:pt idx="82">
                  <c:v>227</c:v>
                </c:pt>
                <c:pt idx="83">
                  <c:v>224</c:v>
                </c:pt>
                <c:pt idx="84">
                  <c:v>164</c:v>
                </c:pt>
                <c:pt idx="85">
                  <c:v>159</c:v>
                </c:pt>
                <c:pt idx="86">
                  <c:v>258</c:v>
                </c:pt>
                <c:pt idx="87">
                  <c:v>232</c:v>
                </c:pt>
                <c:pt idx="88">
                  <c:v>250</c:v>
                </c:pt>
                <c:pt idx="89">
                  <c:v>384</c:v>
                </c:pt>
                <c:pt idx="90">
                  <c:v>547</c:v>
                </c:pt>
                <c:pt idx="91">
                  <c:v>466</c:v>
                </c:pt>
                <c:pt idx="92">
                  <c:v>474</c:v>
                </c:pt>
                <c:pt idx="93">
                  <c:v>490</c:v>
                </c:pt>
                <c:pt idx="94">
                  <c:v>371</c:v>
                </c:pt>
                <c:pt idx="95">
                  <c:v>404</c:v>
                </c:pt>
                <c:pt idx="96">
                  <c:v>218</c:v>
                </c:pt>
                <c:pt idx="97">
                  <c:v>282</c:v>
                </c:pt>
                <c:pt idx="98">
                  <c:v>384</c:v>
                </c:pt>
                <c:pt idx="99">
                  <c:v>490</c:v>
                </c:pt>
                <c:pt idx="100">
                  <c:v>582</c:v>
                </c:pt>
                <c:pt idx="101">
                  <c:v>715</c:v>
                </c:pt>
                <c:pt idx="102">
                  <c:v>642</c:v>
                </c:pt>
                <c:pt idx="103">
                  <c:v>622</c:v>
                </c:pt>
                <c:pt idx="104">
                  <c:v>599</c:v>
                </c:pt>
                <c:pt idx="105">
                  <c:v>553</c:v>
                </c:pt>
                <c:pt idx="106">
                  <c:v>542</c:v>
                </c:pt>
                <c:pt idx="107">
                  <c:v>567</c:v>
                </c:pt>
                <c:pt idx="108">
                  <c:v>310</c:v>
                </c:pt>
                <c:pt idx="109">
                  <c:v>350</c:v>
                </c:pt>
                <c:pt idx="110">
                  <c:v>488</c:v>
                </c:pt>
                <c:pt idx="111">
                  <c:v>610</c:v>
                </c:pt>
                <c:pt idx="112">
                  <c:v>790</c:v>
                </c:pt>
                <c:pt idx="113">
                  <c:v>918</c:v>
                </c:pt>
                <c:pt idx="114">
                  <c:v>806</c:v>
                </c:pt>
                <c:pt idx="115">
                  <c:v>739</c:v>
                </c:pt>
                <c:pt idx="116">
                  <c:v>647</c:v>
                </c:pt>
                <c:pt idx="117">
                  <c:v>597</c:v>
                </c:pt>
                <c:pt idx="118">
                  <c:v>498</c:v>
                </c:pt>
                <c:pt idx="119">
                  <c:v>456</c:v>
                </c:pt>
                <c:pt idx="120">
                  <c:v>310</c:v>
                </c:pt>
                <c:pt idx="121">
                  <c:v>318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71D-7B46-916E-C0BB3E64D9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94734552"/>
        <c:axId val="2094734553"/>
      </c:area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2090" b="0" i="0" u="none" strike="noStrike">
                <a:solidFill>
                  <a:srgbClr val="000000"/>
                </a:solidFill>
                <a:latin typeface="Helvetica Neue"/>
              </a:defRPr>
            </a:pPr>
            <a:endParaRPr lang="en-US"/>
          </a:p>
        </c:txPr>
        <c:crossAx val="2094734553"/>
        <c:crosses val="autoZero"/>
        <c:auto val="1"/>
        <c:lblAlgn val="ctr"/>
        <c:lblOffset val="100"/>
        <c:tickLblSkip val="12"/>
        <c:noMultiLvlLbl val="1"/>
      </c:catAx>
      <c:valAx>
        <c:axId val="2094734553"/>
        <c:scaling>
          <c:orientation val="minMax"/>
        </c:scaling>
        <c:delete val="0"/>
        <c:axPos val="l"/>
        <c:majorGridlines>
          <c:spPr>
            <a:ln w="6350" cap="flat">
              <a:solidFill>
                <a:srgbClr val="B8B8B8"/>
              </a:solidFill>
              <a:prstDash val="solid"/>
              <a:miter lim="400000"/>
            </a:ln>
          </c:spPr>
        </c:majorGridlines>
        <c:numFmt formatCode="#,##0" sourceLinked="0"/>
        <c:majorTickMark val="none"/>
        <c:minorTickMark val="none"/>
        <c:tickLblPos val="nextTo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2090" b="0" i="0" u="none" strike="noStrike">
                <a:solidFill>
                  <a:srgbClr val="000000"/>
                </a:solidFill>
                <a:latin typeface="Helvetica Neue"/>
              </a:defRPr>
            </a:pPr>
            <a:endParaRPr lang="en-US"/>
          </a:p>
        </c:txPr>
        <c:crossAx val="2094734552"/>
        <c:crosses val="autoZero"/>
        <c:crossBetween val="midCat"/>
        <c:majorUnit val="2750"/>
        <c:minorUnit val="137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4292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517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A4757E-08A3-AB44-B828-D03281EDF85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9693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082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lose-up of the top of a hot-air balloon viewed from above"/>
          <p:cNvSpPr>
            <a:spLocks noGrp="1"/>
          </p:cNvSpPr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 dirty="0"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>
                <a:solidFill>
                  <a:srgbClr val="FFFFFF"/>
                </a:solidFill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23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FFFFFF"/>
                </a:solidFill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FFFFFF"/>
                </a:solidFill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FFFFFF"/>
                </a:solidFill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FFFFFF"/>
                </a:solidFill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FFFFFF"/>
                </a:solidFill>
              </a:defRPr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87026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44400" y="3651250"/>
            <a:ext cx="10363200" cy="87026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2011024" y="13076008"/>
            <a:ext cx="349455" cy="379591"/>
          </a:xfrm>
        </p:spPr>
        <p:txBody>
          <a:bodyPr/>
          <a:lstStyle/>
          <a:p>
            <a:fld id="{FB12E58F-EB22-474F-9A34-035B215561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18588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011024" y="13076008"/>
            <a:ext cx="349455" cy="379591"/>
          </a:xfrm>
        </p:spPr>
        <p:txBody>
          <a:bodyPr/>
          <a:lstStyle/>
          <a:p>
            <a:fld id="{FB12E58F-EB22-474F-9A34-035B215561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31680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60949"/>
                </a:solidFill>
              </a:defRPr>
            </a:lvl1pPr>
            <a:lvl2pPr>
              <a:defRPr>
                <a:solidFill>
                  <a:srgbClr val="060949"/>
                </a:solidFill>
              </a:defRPr>
            </a:lvl2pPr>
            <a:lvl3pPr>
              <a:defRPr>
                <a:solidFill>
                  <a:srgbClr val="060949"/>
                </a:solidFill>
              </a:defRPr>
            </a:lvl3pPr>
            <a:lvl4pPr>
              <a:defRPr>
                <a:solidFill>
                  <a:srgbClr val="060949"/>
                </a:solidFill>
              </a:defRPr>
            </a:lvl4pPr>
            <a:lvl5pPr>
              <a:defRPr>
                <a:solidFill>
                  <a:srgbClr val="060949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17F2A-462C-A149-B31F-DA394DF376D9}" type="datetime1">
              <a:rPr lang="en-US" smtClean="0"/>
              <a:t>8/11/2023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0275483" y="13032580"/>
            <a:ext cx="370294" cy="410369"/>
          </a:xfrm>
        </p:spPr>
        <p:txBody>
          <a:bodyPr/>
          <a:lstStyle>
            <a:lvl1pPr>
              <a:defRPr>
                <a:solidFill>
                  <a:srgbClr val="060949"/>
                </a:solidFill>
              </a:defRPr>
            </a:lvl1pPr>
          </a:lstStyle>
          <a:p>
            <a:fld id="{A4C59A6C-E87A-7841-A8D1-575E2B2386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9620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1893897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lose-up of a hot-air balloon viewed from below"/>
          <p:cNvSpPr>
            <a:spLocks noGrp="1"/>
          </p:cNvSpPr>
          <p:nvPr>
            <p:ph type="pic" idx="21"/>
          </p:nvPr>
        </p:nvSpPr>
        <p:spPr>
          <a:xfrm>
            <a:off x="9226574" y="1270000"/>
            <a:ext cx="16840152" cy="1118443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 dirty="0"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7900"/>
            <a:ext cx="9779000" cy="9347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Hot-air balloons viewed from below against a blue sky"/>
          <p:cNvSpPr>
            <a:spLocks noGrp="1"/>
          </p:cNvSpPr>
          <p:nvPr>
            <p:ph type="pic" idx="22"/>
          </p:nvPr>
        </p:nvSpPr>
        <p:spPr>
          <a:xfrm>
            <a:off x="8432800" y="1263848"/>
            <a:ext cx="16850011" cy="1118820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 dirty="0"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">
    <p:bg>
      <p:bgPr>
        <a:solidFill>
          <a:srgbClr val="004C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91000"/>
              </a:lnSpc>
              <a:spcAft>
                <a:spcPts val="1200"/>
              </a:spcAft>
              <a:defRPr sz="11600" b="0" spc="-232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dirty="0"/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7900"/>
            <a:ext cx="21971000" cy="9347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Agenda Subtitle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Hot-air balloons viewed from below against a blue sky"/>
          <p:cNvSpPr>
            <a:spLocks noGrp="1"/>
          </p:cNvSpPr>
          <p:nvPr>
            <p:ph type="pic" sz="quarter" idx="21"/>
          </p:nvPr>
        </p:nvSpPr>
        <p:spPr>
          <a:xfrm>
            <a:off x="15436504" y="1270000"/>
            <a:ext cx="8167167" cy="54229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 dirty="0"/>
          </a:p>
        </p:txBody>
      </p:sp>
      <p:sp>
        <p:nvSpPr>
          <p:cNvPr id="125" name="Close-up of the top of a hot-air balloon viewed from above"/>
          <p:cNvSpPr>
            <a:spLocks noGrp="1"/>
          </p:cNvSpPr>
          <p:nvPr>
            <p:ph type="pic" sz="quarter" idx="22"/>
          </p:nvPr>
        </p:nvSpPr>
        <p:spPr>
          <a:xfrm>
            <a:off x="15461772" y="7085972"/>
            <a:ext cx="8148414" cy="543227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 dirty="0"/>
          </a:p>
        </p:txBody>
      </p:sp>
      <p:sp>
        <p:nvSpPr>
          <p:cNvPr id="126" name="Hot-air balloons viewed from below against a blue sky"/>
          <p:cNvSpPr>
            <a:spLocks noGrp="1"/>
          </p:cNvSpPr>
          <p:nvPr>
            <p:ph type="pic" idx="23"/>
          </p:nvPr>
        </p:nvSpPr>
        <p:spPr>
          <a:xfrm>
            <a:off x="-124635" y="1270000"/>
            <a:ext cx="16859219" cy="1123947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 dirty="0"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Hot-air balloons viewed from below against a blue sky"/>
          <p:cNvSpPr>
            <a:spLocks noGrp="1"/>
          </p:cNvSpPr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 dirty="0"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97399" y="13045230"/>
            <a:ext cx="376706" cy="41036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2000" b="1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5E44708F-2FBB-ED59-D612-F5D47E0588C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3229" y="185149"/>
            <a:ext cx="1895708" cy="281241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4" r:id="rId4"/>
    <p:sldLayoutId id="2147483655" r:id="rId5"/>
    <p:sldLayoutId id="2147483657" r:id="rId6"/>
    <p:sldLayoutId id="2147483661" r:id="rId7"/>
    <p:sldLayoutId id="2147483662" r:id="rId8"/>
    <p:sldLayoutId id="2147483663" r:id="rId9"/>
    <p:sldLayoutId id="2147483664" r:id="rId10"/>
    <p:sldLayoutId id="2147483665" r:id="rId11"/>
    <p:sldLayoutId id="2147483667" r:id="rId12"/>
    <p:sldLayoutId id="2147483668" r:id="rId13"/>
  </p:sldLayoutIdLst>
  <p:transition spd="med"/>
  <p:hf hdr="0" ftr="0" dt="0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1" i="0" u="none" strike="noStrike" cap="none" spc="-8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al Estate Text Messaging Yard Signs">
            <a:extLst>
              <a:ext uri="{FF2B5EF4-FFF2-40B4-BE49-F238E27FC236}">
                <a16:creationId xmlns:a16="http://schemas.microsoft.com/office/drawing/2014/main" id="{1379D229-35EC-AE02-895D-439A9D7090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43" r="3903" b="17"/>
          <a:stretch/>
        </p:blipFill>
        <p:spPr bwMode="auto">
          <a:xfrm>
            <a:off x="-1" y="-2"/>
            <a:ext cx="24384005" cy="13716001"/>
          </a:xfrm>
          <a:prstGeom prst="rect">
            <a:avLst/>
          </a:pr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F41104F-766E-049A-A41C-5801FD2078B1}"/>
              </a:ext>
            </a:extLst>
          </p:cNvPr>
          <p:cNvSpPr/>
          <p:nvPr/>
        </p:nvSpPr>
        <p:spPr>
          <a:xfrm>
            <a:off x="-18060" y="-2"/>
            <a:ext cx="24384000" cy="13716000"/>
          </a:xfrm>
          <a:prstGeom prst="rect">
            <a:avLst/>
          </a:prstGeom>
          <a:solidFill>
            <a:srgbClr val="004A88">
              <a:alpha val="6431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880C3DA-9E70-FE24-93C8-3360063D3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2E58F-EB22-474F-9A34-035B215561B1}" type="slidenum">
              <a:rPr lang="en-US" smtClean="0"/>
              <a:t>1</a:t>
            </a:fld>
            <a:endParaRPr lang="en-US" dirty="0"/>
          </a:p>
        </p:txBody>
      </p:sp>
      <p:pic>
        <p:nvPicPr>
          <p:cNvPr id="10" name="Picture 9" descr="Logo&#10;&#10;Description automatically generated with medium confidence">
            <a:extLst>
              <a:ext uri="{FF2B5EF4-FFF2-40B4-BE49-F238E27FC236}">
                <a16:creationId xmlns:a16="http://schemas.microsoft.com/office/drawing/2014/main" id="{6A0DB651-71BF-C263-FD8D-72C6271D27E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2985" y="464224"/>
            <a:ext cx="5715892" cy="45556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1434934-5CEA-8C28-48E9-89818496DA60}"/>
              </a:ext>
            </a:extLst>
          </p:cNvPr>
          <p:cNvSpPr txBox="1"/>
          <p:nvPr/>
        </p:nvSpPr>
        <p:spPr>
          <a:xfrm>
            <a:off x="-7222" y="5433266"/>
            <a:ext cx="24380388" cy="624786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 fontAlgn="base"/>
            <a:r>
              <a:rPr lang="en-US" sz="11000" b="1" spc="-8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IAR </a:t>
            </a:r>
            <a:r>
              <a:rPr lang="en-US" sz="10000" spc="-8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and</a:t>
            </a:r>
            <a:r>
              <a:rPr lang="en-US" sz="11000" b="1" spc="-8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 Indiana’s Housing Market</a:t>
            </a:r>
          </a:p>
          <a:p>
            <a:pPr algn="ctr" fontAlgn="base"/>
            <a:endParaRPr lang="en-US" sz="900" spc="-1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  <a:p>
            <a:pPr algn="ctr" fontAlgn="base"/>
            <a:r>
              <a:rPr lang="en-US" sz="7600" b="1" spc="-10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August 18, 2023</a:t>
            </a:r>
          </a:p>
          <a:p>
            <a:pPr algn="ctr" fontAlgn="base"/>
            <a:endParaRPr lang="en-US" sz="9000" spc="-8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  <a:p>
            <a:pPr algn="ctr" fontAlgn="base"/>
            <a:r>
              <a:rPr lang="en-US" sz="11500" b="1" spc="-8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35357461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74F14-BBB4-8F49-E7E0-31351D4F3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393" y="1648400"/>
            <a:ext cx="22298062" cy="1433163"/>
          </a:xfrm>
        </p:spPr>
        <p:txBody>
          <a:bodyPr>
            <a:noAutofit/>
          </a:bodyPr>
          <a:lstStyle/>
          <a:p>
            <a:r>
              <a:rPr lang="en-US" sz="6400" dirty="0">
                <a:solidFill>
                  <a:srgbClr val="7E0074"/>
                </a:solidFill>
              </a:rPr>
              <a:t>Home sales </a:t>
            </a:r>
            <a:r>
              <a:rPr lang="en-US" sz="6400" dirty="0">
                <a:solidFill>
                  <a:srgbClr val="004C87"/>
                </a:solidFill>
              </a:rPr>
              <a:t>rebounded</a:t>
            </a:r>
            <a:r>
              <a:rPr lang="en-US" sz="6400" dirty="0"/>
              <a:t> faster than </a:t>
            </a:r>
            <a:r>
              <a:rPr lang="en-US" sz="6400" dirty="0">
                <a:solidFill>
                  <a:srgbClr val="01737E"/>
                </a:solidFill>
              </a:rPr>
              <a:t>new listings</a:t>
            </a:r>
            <a:r>
              <a:rPr lang="en-US" sz="6400" dirty="0"/>
              <a:t> early in ‘23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87A27B-3D62-DA95-F2F9-3878FCD92C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50" r="18168"/>
          <a:stretch/>
        </p:blipFill>
        <p:spPr>
          <a:xfrm>
            <a:off x="545388" y="8133440"/>
            <a:ext cx="14796214" cy="558029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8F0BDD-D944-5D0F-AD50-BA173E225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2E58F-EB22-474F-9A34-035B215561B1}" type="slidenum">
              <a:rPr lang="en-US" smtClean="0"/>
              <a:t>10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072A1C-D1EC-C6D9-6653-E37E6E2AEA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8124"/>
          <a:stretch/>
        </p:blipFill>
        <p:spPr>
          <a:xfrm>
            <a:off x="538901" y="2443839"/>
            <a:ext cx="14802700" cy="5809211"/>
          </a:xfrm>
          <a:prstGeom prst="rect">
            <a:avLst/>
          </a:prstGeom>
        </p:spPr>
      </p:pic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1652B006-2CC8-77CD-1131-BD5D36D8FB51}"/>
              </a:ext>
            </a:extLst>
          </p:cNvPr>
          <p:cNvSpPr txBox="1">
            <a:spLocks/>
          </p:cNvSpPr>
          <p:nvPr/>
        </p:nvSpPr>
        <p:spPr>
          <a:xfrm>
            <a:off x="14578149" y="3671796"/>
            <a:ext cx="9671557" cy="9221330"/>
          </a:xfrm>
          <a:prstGeom prst="rect">
            <a:avLst/>
          </a:prstGeom>
        </p:spPr>
        <p:txBody>
          <a:bodyPr>
            <a:normAutofit/>
          </a:bodyPr>
          <a:lstStyle>
            <a:lvl1pPr marL="609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1219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1828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2438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30480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3657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4267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4876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5486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>
              <a:lnSpc>
                <a:spcPct val="100000"/>
              </a:lnSpc>
              <a:spcBef>
                <a:spcPts val="2700"/>
              </a:spcBef>
            </a:pPr>
            <a:r>
              <a:rPr lang="en-US" sz="4300" dirty="0"/>
              <a:t>Statewide </a:t>
            </a:r>
            <a:r>
              <a:rPr lang="en-US" sz="4300" b="1" dirty="0">
                <a:solidFill>
                  <a:srgbClr val="7E0074"/>
                </a:solidFill>
              </a:rPr>
              <a:t>sales</a:t>
            </a:r>
            <a:r>
              <a:rPr lang="en-US" sz="4300" dirty="0"/>
              <a:t> grew 60% from January through March</a:t>
            </a:r>
          </a:p>
          <a:p>
            <a:pPr hangingPunct="1">
              <a:lnSpc>
                <a:spcPct val="100000"/>
              </a:lnSpc>
              <a:spcBef>
                <a:spcPts val="2700"/>
              </a:spcBef>
            </a:pPr>
            <a:r>
              <a:rPr lang="en-US" sz="4300" dirty="0"/>
              <a:t>New </a:t>
            </a:r>
            <a:r>
              <a:rPr lang="en-US" sz="4300" b="1" dirty="0">
                <a:solidFill>
                  <a:srgbClr val="06737E"/>
                </a:solidFill>
              </a:rPr>
              <a:t>listings</a:t>
            </a:r>
            <a:r>
              <a:rPr lang="en-US" sz="4300" dirty="0"/>
              <a:t> lagged behind, strong demand took a toll on </a:t>
            </a:r>
            <a:r>
              <a:rPr lang="en-US" sz="4300" b="1" dirty="0">
                <a:solidFill>
                  <a:srgbClr val="036C76"/>
                </a:solidFill>
              </a:rPr>
              <a:t>total inventory</a:t>
            </a:r>
            <a:endParaRPr lang="en-US" sz="4300" dirty="0"/>
          </a:p>
          <a:p>
            <a:pPr hangingPunct="1">
              <a:lnSpc>
                <a:spcPct val="100000"/>
              </a:lnSpc>
              <a:spcBef>
                <a:spcPts val="2700"/>
              </a:spcBef>
            </a:pPr>
            <a:r>
              <a:rPr lang="en-US" sz="4300" dirty="0"/>
              <a:t>Limited supply and elevated rates caused homebuyers to pull back – July sales finished </a:t>
            </a:r>
            <a:r>
              <a:rPr lang="en-US" sz="4300" b="1" dirty="0"/>
              <a:t>19% below 2022  </a:t>
            </a:r>
            <a:endParaRPr lang="en-US" sz="4300" b="1" dirty="0">
              <a:solidFill>
                <a:srgbClr val="050724"/>
              </a:solidFill>
            </a:endParaRPr>
          </a:p>
          <a:p>
            <a:pPr hangingPunct="1">
              <a:lnSpc>
                <a:spcPct val="100000"/>
              </a:lnSpc>
              <a:spcBef>
                <a:spcPts val="2700"/>
              </a:spcBef>
            </a:pPr>
            <a:endParaRPr lang="en-US" sz="4300" dirty="0">
              <a:solidFill>
                <a:srgbClr val="05072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9355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0E320-4450-D75F-F169-274E4279F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933" y="1955108"/>
            <a:ext cx="20635667" cy="1433163"/>
          </a:xfrm>
        </p:spPr>
        <p:txBody>
          <a:bodyPr>
            <a:normAutofit/>
          </a:bodyPr>
          <a:lstStyle/>
          <a:p>
            <a:pPr>
              <a:lnSpc>
                <a:spcPct val="91000"/>
              </a:lnSpc>
            </a:pPr>
            <a:r>
              <a:rPr lang="en-US" sz="6400" dirty="0"/>
              <a:t>Why have sellers been slower to return to the market?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9A666D-1F98-88CE-8999-3E6794B597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5933" y="3798563"/>
            <a:ext cx="19656258" cy="9451851"/>
          </a:xfrm>
        </p:spPr>
        <p:txBody>
          <a:bodyPr>
            <a:normAutofit/>
          </a:bodyPr>
          <a:lstStyle/>
          <a:p>
            <a:pPr>
              <a:spcBef>
                <a:spcPts val="3900"/>
              </a:spcBef>
            </a:pPr>
            <a:r>
              <a:rPr lang="en-US" b="1" dirty="0"/>
              <a:t>99% of outstanding mortgages have interest rates below 6.5%</a:t>
            </a:r>
          </a:p>
          <a:p>
            <a:pPr>
              <a:spcBef>
                <a:spcPts val="3900"/>
              </a:spcBef>
            </a:pPr>
            <a:r>
              <a:rPr lang="en-US" b="1" dirty="0"/>
              <a:t>70% of outstanding mortgages have rates below 4%</a:t>
            </a:r>
          </a:p>
          <a:p>
            <a:pPr>
              <a:spcBef>
                <a:spcPts val="3900"/>
              </a:spcBef>
            </a:pPr>
            <a:r>
              <a:rPr lang="en-US" dirty="0"/>
              <a:t>Potential sellers face the prospect of finding and financing a new home at rates near 7% and are staying put instead</a:t>
            </a:r>
          </a:p>
          <a:p>
            <a:pPr>
              <a:spcBef>
                <a:spcPts val="3900"/>
              </a:spcBef>
            </a:pPr>
            <a:r>
              <a:rPr lang="en-US" dirty="0"/>
              <a:t>The impact of higher rates on homebuyers is obvious – but the ‘lock in’ effect of pre-2022 home loans is adding to inventory pressures</a:t>
            </a:r>
          </a:p>
          <a:p>
            <a:pPr>
              <a:spcBef>
                <a:spcPts val="3900"/>
              </a:spcBef>
            </a:pPr>
            <a:endParaRPr lang="en-US" b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9F4CA40-8AFA-5010-C69F-7EED56587F8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9659651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F1E74-B606-293F-3DD2-125C82FAA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740" y="1776550"/>
            <a:ext cx="22358894" cy="1725349"/>
          </a:xfrm>
        </p:spPr>
        <p:txBody>
          <a:bodyPr>
            <a:normAutofit/>
          </a:bodyPr>
          <a:lstStyle/>
          <a:p>
            <a:r>
              <a:rPr lang="en-US" sz="6600" dirty="0"/>
              <a:t>The market is slowing down (earlier than usual)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5458CD-19C2-A037-2386-160ED7C4B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2E58F-EB22-474F-9A34-035B215561B1}" type="slidenum">
              <a:rPr lang="en-US" smtClean="0"/>
              <a:t>12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608106-32B2-C277-E823-6219223ADE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740" y="3318441"/>
            <a:ext cx="19722400" cy="8341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4201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65E86-56FA-AEAD-6DA9-3930D7489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274" y="1895994"/>
            <a:ext cx="22289226" cy="1433163"/>
          </a:xfrm>
        </p:spPr>
        <p:txBody>
          <a:bodyPr>
            <a:normAutofit/>
          </a:bodyPr>
          <a:lstStyle/>
          <a:p>
            <a:r>
              <a:rPr lang="en-US" sz="6600" dirty="0"/>
              <a:t>But tight inventory has kept prices at historic highs: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F66418-5EF2-933D-E724-828E6F701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2E58F-EB22-474F-9A34-035B215561B1}" type="slidenum">
              <a:rPr lang="en-US" smtClean="0"/>
              <a:t>13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8C6034-F42C-CEAA-9EC5-1879C098C6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500" y="3544436"/>
            <a:ext cx="20964837" cy="7977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7743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upply-side outlook"/>
          <p:cNvSpPr txBox="1">
            <a:spLocks noGrp="1"/>
          </p:cNvSpPr>
          <p:nvPr>
            <p:ph type="title"/>
          </p:nvPr>
        </p:nvSpPr>
        <p:spPr>
          <a:xfrm>
            <a:off x="2209800" y="3822700"/>
            <a:ext cx="18770600" cy="51435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Aft>
                <a:spcPts val="3000"/>
              </a:spcAft>
            </a:pPr>
            <a:r>
              <a:rPr lang="en-US" sz="10000" spc="-250" dirty="0"/>
              <a:t>Indiana’s housing shortage is a long-term challenge</a:t>
            </a:r>
            <a:br>
              <a:rPr lang="en-US" sz="10000" spc="-250" dirty="0"/>
            </a:br>
            <a:endParaRPr sz="10000" spc="-25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D33063-1C02-C510-8660-E0DB06C89D9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8315482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EE4F3-F8AD-B64B-8970-8A0324C3E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117" y="831221"/>
            <a:ext cx="21227651" cy="1943840"/>
          </a:xfrm>
        </p:spPr>
        <p:txBody>
          <a:bodyPr>
            <a:noAutofit/>
          </a:bodyPr>
          <a:lstStyle/>
          <a:p>
            <a:pPr>
              <a:lnSpc>
                <a:spcPct val="92000"/>
              </a:lnSpc>
            </a:pPr>
            <a:r>
              <a:rPr lang="en-US" sz="6500" b="0" dirty="0"/>
              <a:t>First the good news:</a:t>
            </a:r>
            <a:br>
              <a:rPr lang="en-US" sz="6500" dirty="0"/>
            </a:br>
            <a:r>
              <a:rPr lang="en-US" sz="6600" dirty="0"/>
              <a:t>Indiana population growth accelerates after 2017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4EFBA1-79F2-A633-FFCB-F5352DA130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2917" y="3636322"/>
            <a:ext cx="13492683" cy="7844478"/>
          </a:xfrm>
        </p:spPr>
        <p:txBody>
          <a:bodyPr>
            <a:noAutofit/>
          </a:bodyPr>
          <a:lstStyle/>
          <a:p>
            <a:pPr>
              <a:spcBef>
                <a:spcPts val="2700"/>
              </a:spcBef>
            </a:pPr>
            <a:r>
              <a:rPr lang="en-US" sz="4400" dirty="0"/>
              <a:t>Indiana’s overall population has grown by 300,000 since 2011 (162,000 households)</a:t>
            </a:r>
          </a:p>
          <a:p>
            <a:pPr>
              <a:spcBef>
                <a:spcPts val="2700"/>
              </a:spcBef>
            </a:pPr>
            <a:r>
              <a:rPr lang="en-US" sz="4400" dirty="0"/>
              <a:t>Lagged the nation but </a:t>
            </a:r>
            <a:r>
              <a:rPr lang="en-US" sz="4400" b="1" dirty="0"/>
              <a:t>led the Midwest</a:t>
            </a:r>
            <a:r>
              <a:rPr lang="en-US" sz="4400" dirty="0"/>
              <a:t> in population growth (2010-2022) </a:t>
            </a:r>
          </a:p>
          <a:p>
            <a:pPr>
              <a:spcBef>
                <a:spcPts val="2700"/>
              </a:spcBef>
            </a:pPr>
            <a:r>
              <a:rPr lang="en-US" sz="4400" dirty="0"/>
              <a:t>Net domestic migration positive from 2018-2022 (</a:t>
            </a:r>
            <a:r>
              <a:rPr lang="en-US" sz="4400" b="1" dirty="0">
                <a:cs typeface="Times New Roman" panose="02020603050405020304" pitchFamily="18" charset="0"/>
              </a:rPr>
              <a:t>31</a:t>
            </a:r>
            <a:r>
              <a:rPr lang="en-US" sz="4400" b="1" dirty="0">
                <a:ea typeface="Calibri" panose="020F0502020204030204" pitchFamily="34" charset="0"/>
                <a:cs typeface="Times New Roman" panose="02020603050405020304" pitchFamily="18" charset="0"/>
              </a:rPr>
              <a:t>,000+ </a:t>
            </a:r>
            <a:r>
              <a:rPr lang="en-US" sz="4400" dirty="0">
                <a:ea typeface="Calibri" panose="020F0502020204030204" pitchFamily="34" charset="0"/>
                <a:cs typeface="Times New Roman" panose="02020603050405020304" pitchFamily="18" charset="0"/>
              </a:rPr>
              <a:t>new residents)</a:t>
            </a:r>
          </a:p>
          <a:p>
            <a:pPr>
              <a:spcBef>
                <a:spcPts val="2700"/>
              </a:spcBef>
            </a:pPr>
            <a:r>
              <a:rPr lang="en-US" sz="4400" dirty="0">
                <a:ea typeface="Calibri" panose="020F0502020204030204" pitchFamily="34" charset="0"/>
                <a:cs typeface="Times New Roman" panose="02020603050405020304" pitchFamily="18" charset="0"/>
              </a:rPr>
              <a:t>5,200+ net migration in 2022 </a:t>
            </a:r>
            <a:r>
              <a:rPr lang="en-US" sz="4400" i="1" dirty="0">
                <a:ea typeface="Calibri" panose="020F0502020204030204" pitchFamily="34" charset="0"/>
                <a:cs typeface="Times New Roman" panose="02020603050405020304" pitchFamily="18" charset="0"/>
              </a:rPr>
              <a:t>(while Illinois, Ohio and Michigan </a:t>
            </a:r>
            <a:r>
              <a:rPr lang="en-US" sz="4400" i="1" u="sng" dirty="0">
                <a:ea typeface="Calibri" panose="020F0502020204030204" pitchFamily="34" charset="0"/>
                <a:cs typeface="Times New Roman" panose="02020603050405020304" pitchFamily="18" charset="0"/>
              </a:rPr>
              <a:t>lost</a:t>
            </a:r>
            <a:r>
              <a:rPr lang="en-US" sz="4400" i="1" dirty="0">
                <a:ea typeface="Calibri" panose="020F0502020204030204" pitchFamily="34" charset="0"/>
                <a:cs typeface="Times New Roman" panose="02020603050405020304" pitchFamily="18" charset="0"/>
              </a:rPr>
              <a:t> a combined 158,000 residents)</a:t>
            </a:r>
          </a:p>
          <a:p>
            <a:pPr>
              <a:spcBef>
                <a:spcPts val="2700"/>
              </a:spcBef>
            </a:pPr>
            <a:r>
              <a:rPr lang="en-US" sz="4400" dirty="0">
                <a:ea typeface="Calibri" panose="020F0502020204030204" pitchFamily="34" charset="0"/>
                <a:cs typeface="Times New Roman" panose="02020603050405020304" pitchFamily="18" charset="0"/>
              </a:rPr>
              <a:t>Population, migration gains drive housing demand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EA5EA4-A8B1-0F51-355F-60F6031E0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2E58F-EB22-474F-9A34-035B215561B1}" type="slidenum">
              <a:rPr lang="en-US" smtClean="0"/>
              <a:t>15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A6A2DA-8195-B362-6417-616E5701F4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6218" y="3291840"/>
            <a:ext cx="7260550" cy="9194930"/>
          </a:xfrm>
          <a:prstGeom prst="roundRect">
            <a:avLst>
              <a:gd name="adj" fmla="val 13568"/>
            </a:avLst>
          </a:prstGeom>
          <a:effectLst>
            <a:softEdge rad="91979"/>
          </a:effectLst>
        </p:spPr>
      </p:pic>
    </p:spTree>
    <p:extLst>
      <p:ext uri="{BB962C8B-B14F-4D97-AF65-F5344CB8AC3E}">
        <p14:creationId xmlns:p14="http://schemas.microsoft.com/office/powerpoint/2010/main" val="38727729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9" name="2D Column Chart"/>
          <p:cNvGraphicFramePr/>
          <p:nvPr>
            <p:extLst>
              <p:ext uri="{D42A27DB-BD31-4B8C-83A1-F6EECF244321}">
                <p14:modId xmlns:p14="http://schemas.microsoft.com/office/powerpoint/2010/main" val="2352902196"/>
              </p:ext>
            </p:extLst>
          </p:nvPr>
        </p:nvGraphicFramePr>
        <p:xfrm>
          <a:off x="599012" y="2779979"/>
          <a:ext cx="22692788" cy="101465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1" name="Source: IAR MLS Data Warehouse"/>
          <p:cNvSpPr txBox="1"/>
          <p:nvPr/>
        </p:nvSpPr>
        <p:spPr>
          <a:xfrm>
            <a:off x="1410411" y="12850317"/>
            <a:ext cx="4783227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>
                <a:solidFill>
                  <a:srgbClr val="A3A5A6"/>
                </a:solidFill>
              </a:defRPr>
            </a:lvl1pPr>
          </a:lstStyle>
          <a:p>
            <a:r>
              <a:rPr dirty="0"/>
              <a:t>Source: IAR MLS Data Warehouse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AE585FF-F61A-7CE4-C2EC-C43FAB89B47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16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6A0C36-C030-5ABA-A5C0-189C3D17AD22}"/>
              </a:ext>
            </a:extLst>
          </p:cNvPr>
          <p:cNvSpPr txBox="1"/>
          <p:nvPr/>
        </p:nvSpPr>
        <p:spPr>
          <a:xfrm>
            <a:off x="649812" y="1266349"/>
            <a:ext cx="21092588" cy="109260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en-US" sz="6500" b="1" dirty="0">
                <a:solidFill>
                  <a:srgbClr val="004C8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Existing home sales steadily climbed from 2013-2021</a:t>
            </a:r>
            <a:r>
              <a:rPr lang="en-US" sz="6500" dirty="0">
                <a:solidFill>
                  <a:srgbClr val="004C8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 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" name="2D Column Chart"/>
          <p:cNvGraphicFramePr/>
          <p:nvPr>
            <p:extLst>
              <p:ext uri="{D42A27DB-BD31-4B8C-83A1-F6EECF244321}">
                <p14:modId xmlns:p14="http://schemas.microsoft.com/office/powerpoint/2010/main" val="1075856685"/>
              </p:ext>
            </p:extLst>
          </p:nvPr>
        </p:nvGraphicFramePr>
        <p:xfrm>
          <a:off x="545000" y="2692400"/>
          <a:ext cx="22099685" cy="104775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7" name="Source: IAR MLS Data Warehouse"/>
          <p:cNvSpPr txBox="1"/>
          <p:nvPr/>
        </p:nvSpPr>
        <p:spPr>
          <a:xfrm>
            <a:off x="1739314" y="13169916"/>
            <a:ext cx="102657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>
                <a:solidFill>
                  <a:srgbClr val="A3A5A6"/>
                </a:solidFill>
              </a:defRPr>
            </a:lvl1pPr>
          </a:lstStyle>
          <a:p>
            <a:endParaRPr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9295F8-AC2E-3236-13D8-DE69476CE07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17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6183BC7-3A2B-90C1-C03A-FB959B982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4197" y="1552615"/>
            <a:ext cx="20786404" cy="113978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6500" spc="-30" dirty="0"/>
              <a:t>Residential inventory hasn’t kept up with demand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4" name="2D Line Chart"/>
          <p:cNvGraphicFramePr/>
          <p:nvPr/>
        </p:nvGraphicFramePr>
        <p:xfrm>
          <a:off x="797240" y="2703779"/>
          <a:ext cx="22235481" cy="98068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5" name="Rectangle"/>
          <p:cNvSpPr/>
          <p:nvPr/>
        </p:nvSpPr>
        <p:spPr>
          <a:xfrm>
            <a:off x="1370610" y="5381831"/>
            <a:ext cx="21590001" cy="1270001"/>
          </a:xfrm>
          <a:prstGeom prst="rect">
            <a:avLst/>
          </a:prstGeom>
          <a:solidFill>
            <a:schemeClr val="bg2">
              <a:lumMod val="50000"/>
              <a:alpha val="10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/>
          </a:p>
        </p:txBody>
      </p:sp>
      <p:sp>
        <p:nvSpPr>
          <p:cNvPr id="166" name="Balanced market"/>
          <p:cNvSpPr txBox="1"/>
          <p:nvPr/>
        </p:nvSpPr>
        <p:spPr>
          <a:xfrm>
            <a:off x="20292026" y="5780870"/>
            <a:ext cx="2596865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/>
          </a:lstStyle>
          <a:p>
            <a:r>
              <a:rPr b="1" dirty="0"/>
              <a:t>Balanced market</a:t>
            </a:r>
          </a:p>
        </p:txBody>
      </p:sp>
      <p:sp>
        <p:nvSpPr>
          <p:cNvPr id="167" name="Seller’s market"/>
          <p:cNvSpPr txBox="1"/>
          <p:nvPr/>
        </p:nvSpPr>
        <p:spPr>
          <a:xfrm>
            <a:off x="20309600" y="6818806"/>
            <a:ext cx="2308324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/>
          </a:lstStyle>
          <a:p>
            <a:r>
              <a:rPr b="1" dirty="0"/>
              <a:t>Seller’s market</a:t>
            </a:r>
          </a:p>
        </p:txBody>
      </p:sp>
      <p:sp>
        <p:nvSpPr>
          <p:cNvPr id="168" name="Buyer’s market"/>
          <p:cNvSpPr txBox="1"/>
          <p:nvPr/>
        </p:nvSpPr>
        <p:spPr>
          <a:xfrm>
            <a:off x="20287157" y="4742933"/>
            <a:ext cx="2330767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/>
          </a:lstStyle>
          <a:p>
            <a:r>
              <a:rPr b="1" dirty="0"/>
              <a:t>Buyer’s market</a:t>
            </a:r>
          </a:p>
        </p:txBody>
      </p:sp>
      <p:sp>
        <p:nvSpPr>
          <p:cNvPr id="169" name="Line"/>
          <p:cNvSpPr/>
          <p:nvPr/>
        </p:nvSpPr>
        <p:spPr>
          <a:xfrm flipV="1">
            <a:off x="20228364" y="4853940"/>
            <a:ext cx="1" cy="249086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 dirty="0"/>
          </a:p>
        </p:txBody>
      </p:sp>
      <p:sp>
        <p:nvSpPr>
          <p:cNvPr id="170" name="Line"/>
          <p:cNvSpPr/>
          <p:nvPr/>
        </p:nvSpPr>
        <p:spPr>
          <a:xfrm>
            <a:off x="20228365" y="6930635"/>
            <a:ext cx="0" cy="28309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 dirty="0"/>
          </a:p>
        </p:txBody>
      </p:sp>
      <p:sp>
        <p:nvSpPr>
          <p:cNvPr id="172" name="5.5 months of inventory"/>
          <p:cNvSpPr txBox="1"/>
          <p:nvPr/>
        </p:nvSpPr>
        <p:spPr>
          <a:xfrm>
            <a:off x="1242829" y="5209005"/>
            <a:ext cx="5118389" cy="64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b="1">
                <a:solidFill>
                  <a:srgbClr val="004B8B"/>
                </a:solidFill>
              </a:defRPr>
            </a:lvl1pPr>
          </a:lstStyle>
          <a:p>
            <a:r>
              <a:rPr sz="3500" dirty="0">
                <a:ln w="19050">
                  <a:noFill/>
                </a:ln>
                <a:effectLst>
                  <a:glow rad="199247">
                    <a:srgbClr val="FFFFFF">
                      <a:alpha val="77000"/>
                    </a:srgbClr>
                  </a:glow>
                  <a:outerShdw blurRad="63500" sx="102000" sy="102000" algn="ctr" rotWithShape="0">
                    <a:srgbClr val="FFFFFF">
                      <a:alpha val="32920"/>
                    </a:srgbClr>
                  </a:outerShdw>
                </a:effectLs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5.5 months of inventory</a:t>
            </a:r>
          </a:p>
        </p:txBody>
      </p:sp>
      <p:sp>
        <p:nvSpPr>
          <p:cNvPr id="173" name="Source: IAR MLS Data Warehouse"/>
          <p:cNvSpPr txBox="1"/>
          <p:nvPr/>
        </p:nvSpPr>
        <p:spPr>
          <a:xfrm>
            <a:off x="1410411" y="12926517"/>
            <a:ext cx="4783227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>
                <a:solidFill>
                  <a:srgbClr val="A3A5A6"/>
                </a:solidFill>
              </a:defRPr>
            </a:lvl1pPr>
          </a:lstStyle>
          <a:p>
            <a:r>
              <a:rPr dirty="0"/>
              <a:t>Source: IAR MLS Data Warehouse</a:t>
            </a:r>
          </a:p>
        </p:txBody>
      </p:sp>
      <p:sp>
        <p:nvSpPr>
          <p:cNvPr id="3" name="5.5 months of inventory">
            <a:extLst>
              <a:ext uri="{FF2B5EF4-FFF2-40B4-BE49-F238E27FC236}">
                <a16:creationId xmlns:a16="http://schemas.microsoft.com/office/drawing/2014/main" id="{07A779C2-87F6-FB9B-CA1B-AA4C900B09F2}"/>
              </a:ext>
            </a:extLst>
          </p:cNvPr>
          <p:cNvSpPr txBox="1"/>
          <p:nvPr/>
        </p:nvSpPr>
        <p:spPr>
          <a:xfrm>
            <a:off x="17635263" y="9220981"/>
            <a:ext cx="5118389" cy="64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b="1">
                <a:solidFill>
                  <a:srgbClr val="004B8B"/>
                </a:solidFill>
              </a:defRPr>
            </a:lvl1pPr>
          </a:lstStyle>
          <a:p>
            <a:r>
              <a:rPr lang="en-US" sz="3500" dirty="0">
                <a:ln w="19050">
                  <a:noFill/>
                </a:ln>
                <a:effectLst>
                  <a:glow rad="199247">
                    <a:srgbClr val="FFFFFF">
                      <a:alpha val="77000"/>
                    </a:srgbClr>
                  </a:glow>
                  <a:outerShdw blurRad="63500" sx="102000" sy="102000" algn="ctr" rotWithShape="0">
                    <a:srgbClr val="FFFFFF">
                      <a:alpha val="32920"/>
                    </a:srgbClr>
                  </a:outerShdw>
                </a:effectLs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1.4 months of inventory</a:t>
            </a:r>
            <a:endParaRPr sz="3500" dirty="0">
              <a:ln w="19050">
                <a:noFill/>
              </a:ln>
              <a:effectLst>
                <a:glow rad="199247">
                  <a:srgbClr val="FFFFFF">
                    <a:alpha val="77000"/>
                  </a:srgbClr>
                </a:glow>
                <a:outerShdw blurRad="63500" sx="102000" sy="102000" algn="ctr" rotWithShape="0">
                  <a:srgbClr val="FFFFFF">
                    <a:alpha val="32920"/>
                  </a:srgbClr>
                </a:outerShdw>
              </a:effectLst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3C4C39-4FEC-70E9-29B4-1CE31C9BBB1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18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F585999-B503-341B-7029-B60E81835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40" y="1061629"/>
            <a:ext cx="20851798" cy="1446312"/>
          </a:xfrm>
        </p:spPr>
        <p:txBody>
          <a:bodyPr>
            <a:noAutofit/>
          </a:bodyPr>
          <a:lstStyle/>
          <a:p>
            <a:pPr>
              <a:lnSpc>
                <a:spcPct val="92000"/>
              </a:lnSpc>
            </a:pPr>
            <a:r>
              <a:rPr lang="en-US" sz="6600" dirty="0">
                <a:solidFill>
                  <a:srgbClr val="004C87"/>
                </a:solidFill>
                <a:latin typeface="+mj-lt"/>
              </a:rPr>
              <a:t>With supply trailing demand, Indiana has been a seller’s market since 2016 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0" name="2 Axis Chart"/>
          <p:cNvGraphicFramePr/>
          <p:nvPr/>
        </p:nvGraphicFramePr>
        <p:xfrm>
          <a:off x="451595" y="3233057"/>
          <a:ext cx="22891695" cy="92373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81" name="Residential building permits"/>
          <p:cNvSpPr txBox="1"/>
          <p:nvPr/>
        </p:nvSpPr>
        <p:spPr>
          <a:xfrm>
            <a:off x="1040710" y="7122846"/>
            <a:ext cx="3549048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solidFill>
                  <a:srgbClr val="433277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sz="3600" b="1" dirty="0"/>
              <a:t>Residential</a:t>
            </a:r>
            <a:br>
              <a:rPr sz="3600" b="1" dirty="0"/>
            </a:br>
            <a:r>
              <a:rPr sz="3600" b="1" dirty="0"/>
              <a:t>building permits</a:t>
            </a:r>
          </a:p>
        </p:txBody>
      </p:sp>
      <p:sp>
        <p:nvSpPr>
          <p:cNvPr id="182" name="Ten-year permit total…"/>
          <p:cNvSpPr txBox="1"/>
          <p:nvPr/>
        </p:nvSpPr>
        <p:spPr>
          <a:xfrm>
            <a:off x="15863087" y="4587134"/>
            <a:ext cx="4708020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solidFill>
                  <a:srgbClr val="EBB81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sz="3600" b="1" dirty="0"/>
              <a:t>Ten-year permit total</a:t>
            </a:r>
          </a:p>
          <a:p>
            <a:pPr algn="l">
              <a:defRPr>
                <a:solidFill>
                  <a:srgbClr val="EBB81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3600" b="1" dirty="0"/>
              <a:t>p</a:t>
            </a:r>
            <a:r>
              <a:rPr sz="3600" b="1" dirty="0"/>
              <a:t>er 1,000 households</a:t>
            </a:r>
          </a:p>
        </p:txBody>
      </p:sp>
      <p:sp>
        <p:nvSpPr>
          <p:cNvPr id="183" name="Source: Decennial Census, American Community Survey 1-Year Average, US Census Building Permit Survey"/>
          <p:cNvSpPr txBox="1"/>
          <p:nvPr/>
        </p:nvSpPr>
        <p:spPr>
          <a:xfrm>
            <a:off x="1410411" y="12444978"/>
            <a:ext cx="15948277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>
                <a:solidFill>
                  <a:srgbClr val="A3A5A6"/>
                </a:solidFill>
              </a:defRPr>
            </a:lvl1pPr>
          </a:lstStyle>
          <a:p>
            <a:r>
              <a:rPr b="1" dirty="0"/>
              <a:t>Source: Decennial Census, American Community Survey 1-Year Average, US Census Building Permit Survey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043A737-6EA7-017E-C50E-C19A08E9B7E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19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AA77AAE-B008-494B-ADBA-FDA13C4E8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800" y="1292808"/>
            <a:ext cx="21767114" cy="1693030"/>
          </a:xfrm>
        </p:spPr>
        <p:txBody>
          <a:bodyPr>
            <a:noAutofit/>
          </a:bodyPr>
          <a:lstStyle/>
          <a:p>
            <a:pPr>
              <a:lnSpc>
                <a:spcPct val="91000"/>
              </a:lnSpc>
            </a:pPr>
            <a:r>
              <a:rPr lang="en-US" sz="6300" dirty="0"/>
              <a:t>Hoosiers are staying in their homes longer, our housing stock is aging – and new construction isn’t filling the gap.</a:t>
            </a:r>
          </a:p>
        </p:txBody>
      </p:sp>
    </p:spTree>
    <p:extLst>
      <p:ext uri="{BB962C8B-B14F-4D97-AF65-F5344CB8AC3E}">
        <p14:creationId xmlns:p14="http://schemas.microsoft.com/office/powerpoint/2010/main" val="2056429646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4CE33-C438-87B8-1A1F-DDF7D26B370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FD6746-CEB0-5682-96AE-679ADBFC2A5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A picture containing person, indoor, window&#10;&#10;Description automatically generated">
            <a:extLst>
              <a:ext uri="{FF2B5EF4-FFF2-40B4-BE49-F238E27FC236}">
                <a16:creationId xmlns:a16="http://schemas.microsoft.com/office/drawing/2014/main" id="{104E7D34-32BC-BB02-8E9B-C8F7D1B561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731" b="8683"/>
          <a:stretch/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F41104F-766E-049A-A41C-5801FD2078B1}"/>
              </a:ext>
            </a:extLst>
          </p:cNvPr>
          <p:cNvSpPr/>
          <p:nvPr/>
        </p:nvSpPr>
        <p:spPr>
          <a:xfrm>
            <a:off x="7806" y="-24063"/>
            <a:ext cx="24384000" cy="13716000"/>
          </a:xfrm>
          <a:prstGeom prst="rect">
            <a:avLst/>
          </a:prstGeom>
          <a:solidFill>
            <a:srgbClr val="004A88">
              <a:alpha val="6431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880C3DA-9E70-FE24-93C8-3360063D3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2E58F-EB22-474F-9A34-035B215561B1}" type="slidenum">
              <a:rPr lang="en-US" smtClean="0"/>
              <a:t>2</a:t>
            </a:fld>
            <a:endParaRPr lang="en-US" dirty="0"/>
          </a:p>
        </p:txBody>
      </p:sp>
      <p:sp>
        <p:nvSpPr>
          <p:cNvPr id="5" name="Supply-side outlook">
            <a:extLst>
              <a:ext uri="{FF2B5EF4-FFF2-40B4-BE49-F238E27FC236}">
                <a16:creationId xmlns:a16="http://schemas.microsoft.com/office/drawing/2014/main" id="{90DD6EB1-8672-9DA6-F977-A3B9A5117EB2}"/>
              </a:ext>
            </a:extLst>
          </p:cNvPr>
          <p:cNvSpPr txBox="1">
            <a:spLocks/>
          </p:cNvSpPr>
          <p:nvPr/>
        </p:nvSpPr>
        <p:spPr>
          <a:xfrm>
            <a:off x="629689" y="8030972"/>
            <a:ext cx="23461579" cy="40939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Autofit/>
          </a:bodyPr>
          <a:lstStyle>
            <a:lvl1pPr marL="0" marR="0" indent="0" algn="ctr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0" b="1" i="0" u="none" strike="noStrike" cap="none" spc="-80" baseline="0">
                <a:solidFill>
                  <a:schemeClr val="accent1">
                    <a:hueOff val="114395"/>
                    <a:lumOff val="-24975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chemeClr val="accent1">
                    <a:hueOff val="114395"/>
                    <a:lumOff val="-24975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chemeClr val="accent1">
                    <a:hueOff val="114395"/>
                    <a:lumOff val="-24975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chemeClr val="accent1">
                    <a:hueOff val="114395"/>
                    <a:lumOff val="-24975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chemeClr val="accent1">
                    <a:hueOff val="114395"/>
                    <a:lumOff val="-24975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chemeClr val="accent1">
                    <a:hueOff val="114395"/>
                    <a:lumOff val="-24975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chemeClr val="accent1">
                    <a:hueOff val="114395"/>
                    <a:lumOff val="-24975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chemeClr val="accent1">
                    <a:hueOff val="114395"/>
                    <a:lumOff val="-24975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chemeClr val="accent1">
                    <a:hueOff val="114395"/>
                    <a:lumOff val="-24975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l" hangingPunct="1">
              <a:lnSpc>
                <a:spcPct val="100000"/>
              </a:lnSpc>
              <a:spcAft>
                <a:spcPts val="1200"/>
              </a:spcAft>
            </a:pPr>
            <a:r>
              <a:rPr lang="en-US" sz="7200" b="0" dirty="0">
                <a:solidFill>
                  <a:srgbClr val="FFFFFF"/>
                </a:solidFill>
              </a:rPr>
              <a:t>The </a:t>
            </a:r>
            <a:r>
              <a:rPr lang="en-US" sz="7200" dirty="0">
                <a:solidFill>
                  <a:srgbClr val="FFFFFF"/>
                </a:solidFill>
              </a:rPr>
              <a:t>Indiana Association of REALTORS</a:t>
            </a:r>
            <a:r>
              <a:rPr lang="en-US" sz="7200" b="0" baseline="30000" dirty="0">
                <a:solidFill>
                  <a:srgbClr val="FFFFFF"/>
                </a:solidFill>
              </a:rPr>
              <a:t>® </a:t>
            </a:r>
            <a:r>
              <a:rPr lang="en-US" sz="7200" b="0" dirty="0">
                <a:solidFill>
                  <a:srgbClr val="FFFFFF"/>
                </a:solidFill>
              </a:rPr>
              <a:t>advocates on behalf of the real estate industry, advances ethical standards and sustainable success for its members and promotes </a:t>
            </a:r>
            <a:r>
              <a:rPr lang="en-US" sz="7400" b="0" dirty="0">
                <a:solidFill>
                  <a:srgbClr val="FFFFFF"/>
                </a:solidFill>
              </a:rPr>
              <a:t>thriving communities for a stronger Indiana.</a:t>
            </a:r>
            <a:endParaRPr lang="en-US" sz="7200" b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6093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AC2F7-ADE3-082D-44F7-75880F5F0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500" y="1068310"/>
            <a:ext cx="19195948" cy="1969258"/>
          </a:xfrm>
        </p:spPr>
        <p:txBody>
          <a:bodyPr anchor="ctr">
            <a:normAutofit/>
          </a:bodyPr>
          <a:lstStyle/>
          <a:p>
            <a:pPr>
              <a:lnSpc>
                <a:spcPct val="93000"/>
              </a:lnSpc>
            </a:pPr>
            <a:r>
              <a:rPr lang="en-US" sz="6500" dirty="0"/>
              <a:t>Indiana added 150,000 new households but &gt;125,000 new (net) housing units, 2011-2021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5D79B6-8558-B702-A0CB-149C493440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500" y="3175182"/>
            <a:ext cx="21444494" cy="10155073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2A928F-EBB5-2CC3-75DD-E240FAB6450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20</a:t>
            </a:fld>
            <a:endParaRPr lang="en-US" dirty="0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291CFF17-C60B-E4F7-5A5C-2F3CB62D7A84}"/>
              </a:ext>
            </a:extLst>
          </p:cNvPr>
          <p:cNvSpPr txBox="1">
            <a:spLocks/>
          </p:cNvSpPr>
          <p:nvPr/>
        </p:nvSpPr>
        <p:spPr>
          <a:xfrm>
            <a:off x="8720992" y="10903494"/>
            <a:ext cx="11474189" cy="1897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marL="609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1219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1828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2438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30480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3657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4267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4876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5486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0" indent="0" algn="r" hangingPunct="1">
              <a:lnSpc>
                <a:spcPct val="88000"/>
              </a:lnSpc>
              <a:buFontTx/>
              <a:buNone/>
            </a:pPr>
            <a:r>
              <a:rPr lang="en-US" b="1" dirty="0">
                <a:solidFill>
                  <a:srgbClr val="2B6672"/>
                </a:solidFill>
              </a:rPr>
              <a:t>45% of Indiana housing built pre-1970</a:t>
            </a:r>
          </a:p>
          <a:p>
            <a:pPr marL="0" indent="0" algn="r" hangingPunct="1">
              <a:lnSpc>
                <a:spcPct val="88000"/>
              </a:lnSpc>
              <a:spcBef>
                <a:spcPts val="900"/>
              </a:spcBef>
              <a:buFontTx/>
              <a:buNone/>
            </a:pPr>
            <a:r>
              <a:rPr lang="en-US" b="1" dirty="0">
                <a:solidFill>
                  <a:srgbClr val="2B6672"/>
                </a:solidFill>
              </a:rPr>
              <a:t>(38% of U.S. housing units pre-1970)</a:t>
            </a:r>
          </a:p>
          <a:p>
            <a:pPr marL="0" indent="0" algn="r" hangingPunct="1">
              <a:lnSpc>
                <a:spcPct val="88000"/>
              </a:lnSpc>
              <a:buFontTx/>
              <a:buNone/>
            </a:pPr>
            <a:endParaRPr lang="en-US" b="1" dirty="0">
              <a:solidFill>
                <a:srgbClr val="2B66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085244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0" name="2D Line Chart"/>
          <p:cNvGraphicFramePr/>
          <p:nvPr/>
        </p:nvGraphicFramePr>
        <p:xfrm>
          <a:off x="1260953" y="3042192"/>
          <a:ext cx="20786177" cy="41256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11" name="Line"/>
          <p:cNvSpPr/>
          <p:nvPr/>
        </p:nvSpPr>
        <p:spPr>
          <a:xfrm flipV="1">
            <a:off x="2452584" y="3281266"/>
            <a:ext cx="1" cy="9144000"/>
          </a:xfrm>
          <a:prstGeom prst="line">
            <a:avLst/>
          </a:prstGeom>
          <a:ln w="25400">
            <a:solidFill>
              <a:srgbClr val="433277">
                <a:alpha val="2827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endParaRPr dirty="0"/>
          </a:p>
        </p:txBody>
      </p:sp>
      <p:sp>
        <p:nvSpPr>
          <p:cNvPr id="212" name="Line"/>
          <p:cNvSpPr/>
          <p:nvPr/>
        </p:nvSpPr>
        <p:spPr>
          <a:xfrm flipV="1">
            <a:off x="6765270" y="3281266"/>
            <a:ext cx="1" cy="9144000"/>
          </a:xfrm>
          <a:prstGeom prst="line">
            <a:avLst/>
          </a:prstGeom>
          <a:ln w="25400">
            <a:solidFill>
              <a:srgbClr val="433277">
                <a:alpha val="2827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endParaRPr dirty="0"/>
          </a:p>
        </p:txBody>
      </p:sp>
      <p:sp>
        <p:nvSpPr>
          <p:cNvPr id="213" name="Line"/>
          <p:cNvSpPr/>
          <p:nvPr/>
        </p:nvSpPr>
        <p:spPr>
          <a:xfrm flipV="1">
            <a:off x="11077955" y="3281266"/>
            <a:ext cx="1" cy="9144000"/>
          </a:xfrm>
          <a:prstGeom prst="line">
            <a:avLst/>
          </a:prstGeom>
          <a:ln w="25400">
            <a:solidFill>
              <a:srgbClr val="433277">
                <a:alpha val="2827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endParaRPr dirty="0"/>
          </a:p>
        </p:txBody>
      </p:sp>
      <p:sp>
        <p:nvSpPr>
          <p:cNvPr id="214" name="Line"/>
          <p:cNvSpPr/>
          <p:nvPr/>
        </p:nvSpPr>
        <p:spPr>
          <a:xfrm flipV="1">
            <a:off x="15390640" y="3281266"/>
            <a:ext cx="1" cy="9144000"/>
          </a:xfrm>
          <a:prstGeom prst="line">
            <a:avLst/>
          </a:prstGeom>
          <a:ln w="25400">
            <a:solidFill>
              <a:srgbClr val="433277">
                <a:alpha val="2827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endParaRPr dirty="0"/>
          </a:p>
        </p:txBody>
      </p:sp>
      <p:sp>
        <p:nvSpPr>
          <p:cNvPr id="215" name="Line"/>
          <p:cNvSpPr/>
          <p:nvPr/>
        </p:nvSpPr>
        <p:spPr>
          <a:xfrm flipV="1">
            <a:off x="19703326" y="3281266"/>
            <a:ext cx="1" cy="9144000"/>
          </a:xfrm>
          <a:prstGeom prst="line">
            <a:avLst/>
          </a:prstGeom>
          <a:ln w="25400">
            <a:solidFill>
              <a:srgbClr val="433277">
                <a:alpha val="2827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endParaRPr dirty="0"/>
          </a:p>
        </p:txBody>
      </p:sp>
      <p:sp>
        <p:nvSpPr>
          <p:cNvPr id="216" name="Line"/>
          <p:cNvSpPr/>
          <p:nvPr/>
        </p:nvSpPr>
        <p:spPr>
          <a:xfrm flipV="1">
            <a:off x="21859669" y="3281266"/>
            <a:ext cx="1" cy="9144000"/>
          </a:xfrm>
          <a:prstGeom prst="line">
            <a:avLst/>
          </a:prstGeom>
          <a:ln w="25400">
            <a:solidFill>
              <a:srgbClr val="433277">
                <a:alpha val="2827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endParaRPr dirty="0"/>
          </a:p>
        </p:txBody>
      </p:sp>
      <p:sp>
        <p:nvSpPr>
          <p:cNvPr id="217" name="Line"/>
          <p:cNvSpPr/>
          <p:nvPr/>
        </p:nvSpPr>
        <p:spPr>
          <a:xfrm flipV="1">
            <a:off x="17546983" y="3281266"/>
            <a:ext cx="1" cy="9144000"/>
          </a:xfrm>
          <a:prstGeom prst="line">
            <a:avLst/>
          </a:prstGeom>
          <a:ln w="25400">
            <a:solidFill>
              <a:srgbClr val="433277">
                <a:alpha val="2827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endParaRPr dirty="0"/>
          </a:p>
        </p:txBody>
      </p:sp>
      <p:sp>
        <p:nvSpPr>
          <p:cNvPr id="218" name="Line"/>
          <p:cNvSpPr/>
          <p:nvPr/>
        </p:nvSpPr>
        <p:spPr>
          <a:xfrm flipV="1">
            <a:off x="13234298" y="3281266"/>
            <a:ext cx="1" cy="9144000"/>
          </a:xfrm>
          <a:prstGeom prst="line">
            <a:avLst/>
          </a:prstGeom>
          <a:ln w="25400">
            <a:solidFill>
              <a:srgbClr val="433277">
                <a:alpha val="2827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endParaRPr dirty="0"/>
          </a:p>
        </p:txBody>
      </p:sp>
      <p:sp>
        <p:nvSpPr>
          <p:cNvPr id="219" name="Line"/>
          <p:cNvSpPr/>
          <p:nvPr/>
        </p:nvSpPr>
        <p:spPr>
          <a:xfrm flipV="1">
            <a:off x="8921612" y="3281266"/>
            <a:ext cx="1" cy="9144000"/>
          </a:xfrm>
          <a:prstGeom prst="line">
            <a:avLst/>
          </a:prstGeom>
          <a:ln w="25400">
            <a:solidFill>
              <a:srgbClr val="433277">
                <a:alpha val="2827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endParaRPr dirty="0"/>
          </a:p>
        </p:txBody>
      </p:sp>
      <p:sp>
        <p:nvSpPr>
          <p:cNvPr id="220" name="Line"/>
          <p:cNvSpPr/>
          <p:nvPr/>
        </p:nvSpPr>
        <p:spPr>
          <a:xfrm flipV="1">
            <a:off x="4608927" y="3281266"/>
            <a:ext cx="1" cy="9144000"/>
          </a:xfrm>
          <a:prstGeom prst="line">
            <a:avLst/>
          </a:prstGeom>
          <a:ln w="25400">
            <a:solidFill>
              <a:srgbClr val="433277">
                <a:alpha val="2827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endParaRPr dirty="0"/>
          </a:p>
        </p:txBody>
      </p:sp>
      <p:graphicFrame>
        <p:nvGraphicFramePr>
          <p:cNvPr id="221" name="2D Column Chart"/>
          <p:cNvGraphicFramePr/>
          <p:nvPr/>
        </p:nvGraphicFramePr>
        <p:xfrm>
          <a:off x="286165" y="7802855"/>
          <a:ext cx="22735751" cy="49466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22" name="Net domestic migration"/>
          <p:cNvSpPr txBox="1"/>
          <p:nvPr/>
        </p:nvSpPr>
        <p:spPr>
          <a:xfrm>
            <a:off x="2508519" y="7847058"/>
            <a:ext cx="6557102" cy="7797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2800" b="1">
                <a:solidFill>
                  <a:srgbClr val="95215E"/>
                </a:solidFill>
              </a:defRPr>
            </a:lvl1pPr>
          </a:lstStyle>
          <a:p>
            <a:r>
              <a:rPr sz="4400" dirty="0"/>
              <a:t>Net domestic migration</a:t>
            </a:r>
          </a:p>
        </p:txBody>
      </p:sp>
      <p:sp>
        <p:nvSpPr>
          <p:cNvPr id="223" name="Median sold price"/>
          <p:cNvSpPr txBox="1"/>
          <p:nvPr/>
        </p:nvSpPr>
        <p:spPr>
          <a:xfrm>
            <a:off x="2634912" y="2841179"/>
            <a:ext cx="5124451" cy="7797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2800" b="1">
                <a:solidFill>
                  <a:srgbClr val="004B8B"/>
                </a:solidFill>
              </a:defRPr>
            </a:lvl1pPr>
          </a:lstStyle>
          <a:p>
            <a:r>
              <a:rPr sz="4400" dirty="0"/>
              <a:t>Median sold price</a:t>
            </a:r>
          </a:p>
        </p:txBody>
      </p:sp>
      <p:sp>
        <p:nvSpPr>
          <p:cNvPr id="224" name="Indiana Association or Realtors and Indiana Business Research Center"/>
          <p:cNvSpPr txBox="1"/>
          <p:nvPr/>
        </p:nvSpPr>
        <p:spPr>
          <a:xfrm>
            <a:off x="269082" y="13035440"/>
            <a:ext cx="9710929" cy="46136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>
                <a:solidFill>
                  <a:srgbClr val="A3A5A6"/>
                </a:solidFill>
              </a:defRPr>
            </a:lvl1pPr>
          </a:lstStyle>
          <a:p>
            <a:r>
              <a:rPr dirty="0"/>
              <a:t>Indiana Association or Realtors and Indiana Business Research Center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516F52-0BAD-8570-4675-ED3AAE351AB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21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168AC97-BB3E-29BA-8AA0-6E10DB596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997" y="1013138"/>
            <a:ext cx="22312244" cy="194384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6100" spc="-30" dirty="0"/>
              <a:t>Our housing shortage, positive migration </a:t>
            </a:r>
            <a:r>
              <a:rPr lang="en-US" sz="6100" b="0" spc="-30" dirty="0"/>
              <a:t>&amp;</a:t>
            </a:r>
            <a:r>
              <a:rPr lang="en-US" sz="6100" spc="-30" dirty="0"/>
              <a:t> pandemic demand fueled 10% average annual price growth since 2018</a:t>
            </a:r>
          </a:p>
        </p:txBody>
      </p:sp>
    </p:spTree>
    <p:extLst>
      <p:ext uri="{BB962C8B-B14F-4D97-AF65-F5344CB8AC3E}">
        <p14:creationId xmlns:p14="http://schemas.microsoft.com/office/powerpoint/2010/main" val="2167026591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7" name="2D Stacked Area Chart"/>
          <p:cNvGraphicFramePr/>
          <p:nvPr/>
        </p:nvGraphicFramePr>
        <p:xfrm>
          <a:off x="707973" y="3592597"/>
          <a:ext cx="21581291" cy="96456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29" name="$0-$149K"/>
          <p:cNvSpPr txBox="1"/>
          <p:nvPr/>
        </p:nvSpPr>
        <p:spPr>
          <a:xfrm>
            <a:off x="21986919" y="11985744"/>
            <a:ext cx="1588644" cy="498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600" b="1">
                <a:solidFill>
                  <a:srgbClr val="00737E"/>
                </a:solidFill>
              </a:defRPr>
            </a:lvl1pPr>
          </a:lstStyle>
          <a:p>
            <a:r>
              <a:rPr dirty="0"/>
              <a:t>$0-$149K</a:t>
            </a:r>
          </a:p>
        </p:txBody>
      </p:sp>
      <p:sp>
        <p:nvSpPr>
          <p:cNvPr id="230" name="$150-$249K"/>
          <p:cNvSpPr txBox="1"/>
          <p:nvPr/>
        </p:nvSpPr>
        <p:spPr>
          <a:xfrm>
            <a:off x="21992159" y="10883150"/>
            <a:ext cx="1955827" cy="498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600" b="1">
                <a:solidFill>
                  <a:srgbClr val="004B8B"/>
                </a:solidFill>
              </a:defRPr>
            </a:lvl1pPr>
          </a:lstStyle>
          <a:p>
            <a:r>
              <a:rPr dirty="0"/>
              <a:t>$150-$249K</a:t>
            </a:r>
          </a:p>
        </p:txBody>
      </p:sp>
      <p:sp>
        <p:nvSpPr>
          <p:cNvPr id="231" name="$250-$349K"/>
          <p:cNvSpPr txBox="1"/>
          <p:nvPr/>
        </p:nvSpPr>
        <p:spPr>
          <a:xfrm>
            <a:off x="21992159" y="9846348"/>
            <a:ext cx="1955827" cy="498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600" b="1">
                <a:solidFill>
                  <a:srgbClr val="95215E"/>
                </a:solidFill>
              </a:defRPr>
            </a:lvl1pPr>
          </a:lstStyle>
          <a:p>
            <a:r>
              <a:rPr dirty="0"/>
              <a:t>$250-$349K</a:t>
            </a:r>
          </a:p>
        </p:txBody>
      </p:sp>
      <p:sp>
        <p:nvSpPr>
          <p:cNvPr id="232" name="$350-$499K"/>
          <p:cNvSpPr txBox="1"/>
          <p:nvPr/>
        </p:nvSpPr>
        <p:spPr>
          <a:xfrm>
            <a:off x="21992159" y="8976402"/>
            <a:ext cx="1955827" cy="498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600" b="1">
                <a:solidFill>
                  <a:srgbClr val="E77C05"/>
                </a:solidFill>
              </a:defRPr>
            </a:lvl1pPr>
          </a:lstStyle>
          <a:p>
            <a:r>
              <a:rPr dirty="0"/>
              <a:t>$350-$499K</a:t>
            </a:r>
          </a:p>
        </p:txBody>
      </p:sp>
      <p:sp>
        <p:nvSpPr>
          <p:cNvPr id="233" name="$500K+"/>
          <p:cNvSpPr txBox="1"/>
          <p:nvPr/>
        </p:nvSpPr>
        <p:spPr>
          <a:xfrm>
            <a:off x="21992159" y="8391934"/>
            <a:ext cx="1285190" cy="498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600" b="1">
                <a:solidFill>
                  <a:srgbClr val="EBB81F"/>
                </a:solidFill>
              </a:defRPr>
            </a:lvl1pPr>
          </a:lstStyle>
          <a:p>
            <a:r>
              <a:rPr dirty="0"/>
              <a:t>$500K+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9F0848F-20D4-8A34-85A7-6CC617A0AC7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22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8473C5-F2DC-4693-CCF6-E752938E3C8F}"/>
              </a:ext>
            </a:extLst>
          </p:cNvPr>
          <p:cNvSpPr txBox="1"/>
          <p:nvPr/>
        </p:nvSpPr>
        <p:spPr>
          <a:xfrm>
            <a:off x="431028" y="1435033"/>
            <a:ext cx="21946372" cy="18761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>
              <a:lnSpc>
                <a:spcPct val="92000"/>
              </a:lnSpc>
            </a:pPr>
            <a:r>
              <a:rPr lang="en-US" sz="6300" b="1" dirty="0">
                <a:solidFill>
                  <a:srgbClr val="004C8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This pushed the median sale price from $157,000 in 2018 to $241,000 YTD </a:t>
            </a:r>
            <a:endParaRPr lang="en-US" sz="6300" dirty="0">
              <a:solidFill>
                <a:srgbClr val="004C87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6808593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89EC2DA-94E1-7D60-6C81-200D7F5E2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022" y="1566509"/>
            <a:ext cx="21056600" cy="2225184"/>
          </a:xfrm>
        </p:spPr>
        <p:txBody>
          <a:bodyPr>
            <a:normAutofit/>
          </a:bodyPr>
          <a:lstStyle/>
          <a:p>
            <a:r>
              <a:rPr lang="en-US" sz="6600" dirty="0"/>
              <a:t>Indiana homeowners are doing well, but it’s tougher than ever for first-time buyers to join them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F519EB1-8C65-6F78-CC52-7B8E944594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846170" y="3673943"/>
            <a:ext cx="11979029" cy="8702676"/>
          </a:xfrm>
        </p:spPr>
        <p:txBody>
          <a:bodyPr>
            <a:normAutofit/>
          </a:bodyPr>
          <a:lstStyle/>
          <a:p>
            <a:pPr hangingPunct="0">
              <a:lnSpc>
                <a:spcPct val="100000"/>
              </a:lnSpc>
              <a:spcBef>
                <a:spcPts val="2400"/>
              </a:spcBef>
              <a:buSzPct val="121000"/>
            </a:pPr>
            <a:r>
              <a:rPr kumimoji="0" lang="en-US" sz="4500" b="0" i="0" u="none" strike="noStrike" cap="none" spc="0" normalizeH="0" baseline="0" dirty="0">
                <a:ln>
                  <a:noFill/>
                </a:ln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Of the 1.2 million Indiana households with a mortgage, </a:t>
            </a:r>
            <a:r>
              <a:rPr lang="en-US" sz="4500" b="1" dirty="0">
                <a:solidFill>
                  <a:srgbClr val="95215E"/>
                </a:solidFill>
              </a:rPr>
              <a:t>235,000 are housing-cost burdened (19%) </a:t>
            </a:r>
            <a:r>
              <a:rPr lang="en-US" sz="4500" b="1" dirty="0"/>
              <a:t>– better than the U.S.</a:t>
            </a:r>
            <a:endParaRPr lang="en-US" sz="4500" b="1" dirty="0">
              <a:solidFill>
                <a:srgbClr val="95215E"/>
              </a:solidFill>
            </a:endParaRPr>
          </a:p>
          <a:p>
            <a:pPr>
              <a:spcBef>
                <a:spcPts val="2400"/>
              </a:spcBef>
              <a:buSzPct val="121000"/>
            </a:pPr>
            <a:r>
              <a:rPr lang="en-US" sz="4500" dirty="0"/>
              <a:t>45% of renter households are housing-cost burdened</a:t>
            </a:r>
          </a:p>
          <a:p>
            <a:pPr>
              <a:spcBef>
                <a:spcPts val="2400"/>
              </a:spcBef>
              <a:buSzPct val="121000"/>
            </a:pPr>
            <a:r>
              <a:rPr lang="en-US" sz="4500" dirty="0"/>
              <a:t>The ‘median’ Indiana homeowner has gained roughly $75,000 in equity since the end of 2018</a:t>
            </a:r>
          </a:p>
          <a:p>
            <a:pPr>
              <a:spcBef>
                <a:spcPts val="2400"/>
              </a:spcBef>
              <a:buSzPct val="121000"/>
            </a:pPr>
            <a:r>
              <a:rPr lang="en-US" sz="4500" b="1" dirty="0"/>
              <a:t>But with home prices growing faster than income and inventory tight, first-time buyers have a difficult path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19FB386-DCF6-CD56-1E8A-A4C14FA74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23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14CEAD8-EC6C-5CEE-97DB-A03E2A12098F}"/>
              </a:ext>
            </a:extLst>
          </p:cNvPr>
          <p:cNvSpPr/>
          <p:nvPr/>
        </p:nvSpPr>
        <p:spPr>
          <a:xfrm>
            <a:off x="914400" y="3853543"/>
            <a:ext cx="614864" cy="679982"/>
          </a:xfrm>
          <a:prstGeom prst="rect">
            <a:avLst/>
          </a:prstGeom>
          <a:solidFill>
            <a:srgbClr val="95215E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4144579-B962-63DE-966E-D957B2821333}"/>
              </a:ext>
            </a:extLst>
          </p:cNvPr>
          <p:cNvSpPr/>
          <p:nvPr/>
        </p:nvSpPr>
        <p:spPr>
          <a:xfrm>
            <a:off x="1670738" y="3853543"/>
            <a:ext cx="614864" cy="679982"/>
          </a:xfrm>
          <a:prstGeom prst="rect">
            <a:avLst/>
          </a:prstGeom>
          <a:solidFill>
            <a:srgbClr val="95215E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AA7B41-5B2E-D285-BDCB-6CC90DC3E057}"/>
              </a:ext>
            </a:extLst>
          </p:cNvPr>
          <p:cNvSpPr/>
          <p:nvPr/>
        </p:nvSpPr>
        <p:spPr>
          <a:xfrm>
            <a:off x="2427076" y="3853543"/>
            <a:ext cx="614864" cy="679982"/>
          </a:xfrm>
          <a:prstGeom prst="rect">
            <a:avLst/>
          </a:prstGeom>
          <a:solidFill>
            <a:srgbClr val="95215E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280A3F2-62F7-D3DD-0334-507168854201}"/>
              </a:ext>
            </a:extLst>
          </p:cNvPr>
          <p:cNvSpPr/>
          <p:nvPr/>
        </p:nvSpPr>
        <p:spPr>
          <a:xfrm>
            <a:off x="3183413" y="3853543"/>
            <a:ext cx="614864" cy="67998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13C1DDD-0420-F987-B136-423365445737}"/>
              </a:ext>
            </a:extLst>
          </p:cNvPr>
          <p:cNvSpPr/>
          <p:nvPr/>
        </p:nvSpPr>
        <p:spPr>
          <a:xfrm>
            <a:off x="914400" y="4689215"/>
            <a:ext cx="614864" cy="679982"/>
          </a:xfrm>
          <a:prstGeom prst="rect">
            <a:avLst/>
          </a:prstGeom>
          <a:solidFill>
            <a:srgbClr val="95215E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DD5956F-8129-165C-46D4-7F2D16459F05}"/>
              </a:ext>
            </a:extLst>
          </p:cNvPr>
          <p:cNvSpPr/>
          <p:nvPr/>
        </p:nvSpPr>
        <p:spPr>
          <a:xfrm>
            <a:off x="1670738" y="4688506"/>
            <a:ext cx="614864" cy="679982"/>
          </a:xfrm>
          <a:prstGeom prst="rect">
            <a:avLst/>
          </a:prstGeom>
          <a:solidFill>
            <a:srgbClr val="95215E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308371E-C2E3-0677-4BEC-A931C0A9665E}"/>
              </a:ext>
            </a:extLst>
          </p:cNvPr>
          <p:cNvSpPr/>
          <p:nvPr/>
        </p:nvSpPr>
        <p:spPr>
          <a:xfrm>
            <a:off x="2427076" y="4688506"/>
            <a:ext cx="614864" cy="679982"/>
          </a:xfrm>
          <a:prstGeom prst="rect">
            <a:avLst/>
          </a:prstGeom>
          <a:solidFill>
            <a:srgbClr val="95215E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7C4DF0F-B9CA-2B58-743E-C8039DAB7D7A}"/>
              </a:ext>
            </a:extLst>
          </p:cNvPr>
          <p:cNvSpPr/>
          <p:nvPr/>
        </p:nvSpPr>
        <p:spPr>
          <a:xfrm>
            <a:off x="3183413" y="4688506"/>
            <a:ext cx="614864" cy="67998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D535C23-F846-0821-5F75-10A6E711FE3B}"/>
              </a:ext>
            </a:extLst>
          </p:cNvPr>
          <p:cNvSpPr/>
          <p:nvPr/>
        </p:nvSpPr>
        <p:spPr>
          <a:xfrm>
            <a:off x="914400" y="5509803"/>
            <a:ext cx="614864" cy="679982"/>
          </a:xfrm>
          <a:prstGeom prst="rect">
            <a:avLst/>
          </a:prstGeom>
          <a:solidFill>
            <a:srgbClr val="95215E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71CEBB1-3122-3CFC-F424-B842154A6408}"/>
              </a:ext>
            </a:extLst>
          </p:cNvPr>
          <p:cNvSpPr/>
          <p:nvPr/>
        </p:nvSpPr>
        <p:spPr>
          <a:xfrm>
            <a:off x="1670738" y="5509094"/>
            <a:ext cx="614864" cy="679982"/>
          </a:xfrm>
          <a:prstGeom prst="rect">
            <a:avLst/>
          </a:prstGeom>
          <a:solidFill>
            <a:srgbClr val="95215E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2AE6B25-A785-B684-72A8-8D3698FC7341}"/>
              </a:ext>
            </a:extLst>
          </p:cNvPr>
          <p:cNvSpPr/>
          <p:nvPr/>
        </p:nvSpPr>
        <p:spPr>
          <a:xfrm>
            <a:off x="2427076" y="5509094"/>
            <a:ext cx="614864" cy="679982"/>
          </a:xfrm>
          <a:prstGeom prst="rect">
            <a:avLst/>
          </a:prstGeom>
          <a:solidFill>
            <a:srgbClr val="95215E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711A438-3175-C569-C6E0-241A826567BC}"/>
              </a:ext>
            </a:extLst>
          </p:cNvPr>
          <p:cNvSpPr/>
          <p:nvPr/>
        </p:nvSpPr>
        <p:spPr>
          <a:xfrm>
            <a:off x="3183413" y="5509094"/>
            <a:ext cx="614864" cy="67998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9BB6D6A-85A5-1E8E-4041-A870E3AD4226}"/>
              </a:ext>
            </a:extLst>
          </p:cNvPr>
          <p:cNvSpPr/>
          <p:nvPr/>
        </p:nvSpPr>
        <p:spPr>
          <a:xfrm>
            <a:off x="914400" y="6315389"/>
            <a:ext cx="614864" cy="679982"/>
          </a:xfrm>
          <a:prstGeom prst="rect">
            <a:avLst/>
          </a:prstGeom>
          <a:solidFill>
            <a:srgbClr val="95215E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741655A-96B1-7954-B75C-E4E74E5024D8}"/>
              </a:ext>
            </a:extLst>
          </p:cNvPr>
          <p:cNvSpPr/>
          <p:nvPr/>
        </p:nvSpPr>
        <p:spPr>
          <a:xfrm>
            <a:off x="1670738" y="6315389"/>
            <a:ext cx="614864" cy="679982"/>
          </a:xfrm>
          <a:prstGeom prst="rect">
            <a:avLst/>
          </a:prstGeom>
          <a:solidFill>
            <a:srgbClr val="95215E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F6D04FD-0D21-5D22-88AB-ECAD4BF707AB}"/>
              </a:ext>
            </a:extLst>
          </p:cNvPr>
          <p:cNvSpPr/>
          <p:nvPr/>
        </p:nvSpPr>
        <p:spPr>
          <a:xfrm>
            <a:off x="2427076" y="6315389"/>
            <a:ext cx="614864" cy="679982"/>
          </a:xfrm>
          <a:prstGeom prst="rect">
            <a:avLst/>
          </a:prstGeom>
          <a:solidFill>
            <a:srgbClr val="95215E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E187479-BD2E-0CC0-80CF-76F76EA61F6F}"/>
              </a:ext>
            </a:extLst>
          </p:cNvPr>
          <p:cNvSpPr/>
          <p:nvPr/>
        </p:nvSpPr>
        <p:spPr>
          <a:xfrm>
            <a:off x="3183413" y="6315389"/>
            <a:ext cx="614864" cy="67998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82D73E8-31F2-A4CB-6DC6-12E88B234979}"/>
              </a:ext>
            </a:extLst>
          </p:cNvPr>
          <p:cNvSpPr/>
          <p:nvPr/>
        </p:nvSpPr>
        <p:spPr>
          <a:xfrm>
            <a:off x="914400" y="7151061"/>
            <a:ext cx="614864" cy="679982"/>
          </a:xfrm>
          <a:prstGeom prst="rect">
            <a:avLst/>
          </a:prstGeom>
          <a:solidFill>
            <a:srgbClr val="95215E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717228F-6B35-F90E-1656-CF33906123E0}"/>
              </a:ext>
            </a:extLst>
          </p:cNvPr>
          <p:cNvSpPr/>
          <p:nvPr/>
        </p:nvSpPr>
        <p:spPr>
          <a:xfrm>
            <a:off x="1670738" y="7150352"/>
            <a:ext cx="614864" cy="679982"/>
          </a:xfrm>
          <a:prstGeom prst="rect">
            <a:avLst/>
          </a:prstGeom>
          <a:solidFill>
            <a:srgbClr val="95215E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1C03170-D744-60FF-FCB1-780C8EFCA8A6}"/>
              </a:ext>
            </a:extLst>
          </p:cNvPr>
          <p:cNvSpPr/>
          <p:nvPr/>
        </p:nvSpPr>
        <p:spPr>
          <a:xfrm>
            <a:off x="2427076" y="7150352"/>
            <a:ext cx="614864" cy="679982"/>
          </a:xfrm>
          <a:prstGeom prst="rect">
            <a:avLst/>
          </a:prstGeom>
          <a:solidFill>
            <a:srgbClr val="95215E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DFDC70A-A17F-8A69-E16B-A402CBB6ED4C}"/>
              </a:ext>
            </a:extLst>
          </p:cNvPr>
          <p:cNvSpPr/>
          <p:nvPr/>
        </p:nvSpPr>
        <p:spPr>
          <a:xfrm>
            <a:off x="3183413" y="7150352"/>
            <a:ext cx="614864" cy="67998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53EDD91-6E47-42EF-8934-F594ABE2E365}"/>
              </a:ext>
            </a:extLst>
          </p:cNvPr>
          <p:cNvSpPr/>
          <p:nvPr/>
        </p:nvSpPr>
        <p:spPr>
          <a:xfrm>
            <a:off x="914400" y="7971649"/>
            <a:ext cx="614864" cy="679982"/>
          </a:xfrm>
          <a:prstGeom prst="rect">
            <a:avLst/>
          </a:prstGeom>
          <a:solidFill>
            <a:srgbClr val="95215E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3757484-BB9A-41A6-2D49-1B1DC2968989}"/>
              </a:ext>
            </a:extLst>
          </p:cNvPr>
          <p:cNvSpPr/>
          <p:nvPr/>
        </p:nvSpPr>
        <p:spPr>
          <a:xfrm>
            <a:off x="1670738" y="7970940"/>
            <a:ext cx="614864" cy="679982"/>
          </a:xfrm>
          <a:prstGeom prst="rect">
            <a:avLst/>
          </a:prstGeom>
          <a:solidFill>
            <a:srgbClr val="95215E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D926D4F-D79D-0F6D-6595-890F1C4FD58D}"/>
              </a:ext>
            </a:extLst>
          </p:cNvPr>
          <p:cNvSpPr/>
          <p:nvPr/>
        </p:nvSpPr>
        <p:spPr>
          <a:xfrm>
            <a:off x="2427076" y="7970940"/>
            <a:ext cx="614864" cy="679982"/>
          </a:xfrm>
          <a:prstGeom prst="rect">
            <a:avLst/>
          </a:prstGeom>
          <a:solidFill>
            <a:srgbClr val="95215E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B72DAE4-EB23-D8A1-6B2F-B53D297658F1}"/>
              </a:ext>
            </a:extLst>
          </p:cNvPr>
          <p:cNvSpPr/>
          <p:nvPr/>
        </p:nvSpPr>
        <p:spPr>
          <a:xfrm>
            <a:off x="3183413" y="7970940"/>
            <a:ext cx="614864" cy="67998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8C6FF68-F37C-FACA-090F-5E231DC4BF3C}"/>
              </a:ext>
            </a:extLst>
          </p:cNvPr>
          <p:cNvSpPr/>
          <p:nvPr/>
        </p:nvSpPr>
        <p:spPr>
          <a:xfrm>
            <a:off x="914400" y="8777235"/>
            <a:ext cx="614864" cy="679982"/>
          </a:xfrm>
          <a:prstGeom prst="rect">
            <a:avLst/>
          </a:prstGeom>
          <a:solidFill>
            <a:srgbClr val="95215E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0098039-F9AF-D850-5951-1CF244879471}"/>
              </a:ext>
            </a:extLst>
          </p:cNvPr>
          <p:cNvSpPr/>
          <p:nvPr/>
        </p:nvSpPr>
        <p:spPr>
          <a:xfrm>
            <a:off x="1670738" y="8777235"/>
            <a:ext cx="614864" cy="679982"/>
          </a:xfrm>
          <a:prstGeom prst="rect">
            <a:avLst/>
          </a:prstGeom>
          <a:solidFill>
            <a:srgbClr val="95215E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76B30A6-5DA6-905B-E6EE-43C59DE7F2C6}"/>
              </a:ext>
            </a:extLst>
          </p:cNvPr>
          <p:cNvSpPr/>
          <p:nvPr/>
        </p:nvSpPr>
        <p:spPr>
          <a:xfrm>
            <a:off x="2427076" y="8777235"/>
            <a:ext cx="614864" cy="679982"/>
          </a:xfrm>
          <a:prstGeom prst="rect">
            <a:avLst/>
          </a:prstGeom>
          <a:solidFill>
            <a:srgbClr val="95215E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913A46B-4682-AB00-9F86-938C11FA1583}"/>
              </a:ext>
            </a:extLst>
          </p:cNvPr>
          <p:cNvSpPr/>
          <p:nvPr/>
        </p:nvSpPr>
        <p:spPr>
          <a:xfrm>
            <a:off x="3183413" y="8777235"/>
            <a:ext cx="614864" cy="67998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EC71A2B-8372-347D-D1E4-2DC9CB523E06}"/>
              </a:ext>
            </a:extLst>
          </p:cNvPr>
          <p:cNvSpPr/>
          <p:nvPr/>
        </p:nvSpPr>
        <p:spPr>
          <a:xfrm>
            <a:off x="914400" y="9612907"/>
            <a:ext cx="614864" cy="679982"/>
          </a:xfrm>
          <a:prstGeom prst="rect">
            <a:avLst/>
          </a:prstGeom>
          <a:solidFill>
            <a:srgbClr val="95215E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2AA4B90-9147-A184-6074-C88181F511BC}"/>
              </a:ext>
            </a:extLst>
          </p:cNvPr>
          <p:cNvSpPr/>
          <p:nvPr/>
        </p:nvSpPr>
        <p:spPr>
          <a:xfrm>
            <a:off x="1670738" y="9612198"/>
            <a:ext cx="614864" cy="679982"/>
          </a:xfrm>
          <a:prstGeom prst="rect">
            <a:avLst/>
          </a:prstGeom>
          <a:solidFill>
            <a:srgbClr val="95215E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C04E247-905F-991F-F7C7-D35F3F1B32CF}"/>
              </a:ext>
            </a:extLst>
          </p:cNvPr>
          <p:cNvSpPr/>
          <p:nvPr/>
        </p:nvSpPr>
        <p:spPr>
          <a:xfrm>
            <a:off x="2427076" y="9612198"/>
            <a:ext cx="614864" cy="679982"/>
          </a:xfrm>
          <a:prstGeom prst="rect">
            <a:avLst/>
          </a:prstGeom>
          <a:solidFill>
            <a:srgbClr val="95215E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23554C3-8012-E16B-0F20-1B66268FEDDE}"/>
              </a:ext>
            </a:extLst>
          </p:cNvPr>
          <p:cNvSpPr/>
          <p:nvPr/>
        </p:nvSpPr>
        <p:spPr>
          <a:xfrm>
            <a:off x="3183413" y="9612198"/>
            <a:ext cx="614864" cy="67998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30891F6-F073-E71C-2C89-978C9B713BBE}"/>
              </a:ext>
            </a:extLst>
          </p:cNvPr>
          <p:cNvSpPr/>
          <p:nvPr/>
        </p:nvSpPr>
        <p:spPr>
          <a:xfrm>
            <a:off x="914400" y="10433495"/>
            <a:ext cx="614864" cy="67998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CBF7403-E0DA-7CAE-8F90-77C69C1C0360}"/>
              </a:ext>
            </a:extLst>
          </p:cNvPr>
          <p:cNvSpPr/>
          <p:nvPr/>
        </p:nvSpPr>
        <p:spPr>
          <a:xfrm>
            <a:off x="1670738" y="10432786"/>
            <a:ext cx="614864" cy="67998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650D4EE-2799-CDCC-576D-08B0C0A14CC1}"/>
              </a:ext>
            </a:extLst>
          </p:cNvPr>
          <p:cNvSpPr/>
          <p:nvPr/>
        </p:nvSpPr>
        <p:spPr>
          <a:xfrm>
            <a:off x="2427076" y="10432786"/>
            <a:ext cx="614864" cy="67998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5F66845-2C78-47A0-EF69-840BCE9C5FC6}"/>
              </a:ext>
            </a:extLst>
          </p:cNvPr>
          <p:cNvSpPr/>
          <p:nvPr/>
        </p:nvSpPr>
        <p:spPr>
          <a:xfrm>
            <a:off x="3183413" y="10432786"/>
            <a:ext cx="614864" cy="67998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E5009146-2A13-2D69-30E3-DE8EFB4F60FC}"/>
              </a:ext>
            </a:extLst>
          </p:cNvPr>
          <p:cNvSpPr/>
          <p:nvPr/>
        </p:nvSpPr>
        <p:spPr>
          <a:xfrm>
            <a:off x="3938954" y="3853543"/>
            <a:ext cx="614864" cy="67998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A00C88BC-68EC-EFCC-43C5-8EB493AD72FC}"/>
              </a:ext>
            </a:extLst>
          </p:cNvPr>
          <p:cNvSpPr/>
          <p:nvPr/>
        </p:nvSpPr>
        <p:spPr>
          <a:xfrm>
            <a:off x="4695292" y="3853543"/>
            <a:ext cx="614864" cy="67998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60E91E81-62F6-4CEF-60AF-98A634576A4B}"/>
              </a:ext>
            </a:extLst>
          </p:cNvPr>
          <p:cNvSpPr/>
          <p:nvPr/>
        </p:nvSpPr>
        <p:spPr>
          <a:xfrm>
            <a:off x="5451630" y="3853543"/>
            <a:ext cx="614864" cy="67998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57A76582-9C89-A2C7-E2ED-7B5A0771D0DC}"/>
              </a:ext>
            </a:extLst>
          </p:cNvPr>
          <p:cNvSpPr/>
          <p:nvPr/>
        </p:nvSpPr>
        <p:spPr>
          <a:xfrm>
            <a:off x="6207967" y="3853543"/>
            <a:ext cx="614864" cy="67998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1E251E0F-5A43-AC41-8561-77343FCAFAA4}"/>
              </a:ext>
            </a:extLst>
          </p:cNvPr>
          <p:cNvSpPr/>
          <p:nvPr/>
        </p:nvSpPr>
        <p:spPr>
          <a:xfrm>
            <a:off x="3938954" y="4689215"/>
            <a:ext cx="614864" cy="67998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E32157B7-0A5C-7B59-6CE2-8DFE7C952900}"/>
              </a:ext>
            </a:extLst>
          </p:cNvPr>
          <p:cNvSpPr/>
          <p:nvPr/>
        </p:nvSpPr>
        <p:spPr>
          <a:xfrm>
            <a:off x="4695292" y="4688506"/>
            <a:ext cx="614864" cy="67998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DAB1F5E-4600-F1F4-F653-927C9A589D69}"/>
              </a:ext>
            </a:extLst>
          </p:cNvPr>
          <p:cNvSpPr/>
          <p:nvPr/>
        </p:nvSpPr>
        <p:spPr>
          <a:xfrm>
            <a:off x="5451630" y="4688506"/>
            <a:ext cx="614864" cy="67998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7370DED1-2C19-180F-6A18-25387520EC6F}"/>
              </a:ext>
            </a:extLst>
          </p:cNvPr>
          <p:cNvSpPr/>
          <p:nvPr/>
        </p:nvSpPr>
        <p:spPr>
          <a:xfrm>
            <a:off x="6207967" y="4688506"/>
            <a:ext cx="614864" cy="67998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76AE1ECB-86F8-CA07-582C-8DFD93E8DCDC}"/>
              </a:ext>
            </a:extLst>
          </p:cNvPr>
          <p:cNvSpPr/>
          <p:nvPr/>
        </p:nvSpPr>
        <p:spPr>
          <a:xfrm>
            <a:off x="3938954" y="5509803"/>
            <a:ext cx="614864" cy="67998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1A59213F-AD48-A4E3-FB52-4724D3B6FC67}"/>
              </a:ext>
            </a:extLst>
          </p:cNvPr>
          <p:cNvSpPr/>
          <p:nvPr/>
        </p:nvSpPr>
        <p:spPr>
          <a:xfrm>
            <a:off x="4695292" y="5509094"/>
            <a:ext cx="614864" cy="67998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BD2051F0-3684-9A20-28CA-A20A89BF25C2}"/>
              </a:ext>
            </a:extLst>
          </p:cNvPr>
          <p:cNvSpPr/>
          <p:nvPr/>
        </p:nvSpPr>
        <p:spPr>
          <a:xfrm>
            <a:off x="5451630" y="5509094"/>
            <a:ext cx="614864" cy="67998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A492AA4A-ECF9-C7A1-25BC-9233E6012548}"/>
              </a:ext>
            </a:extLst>
          </p:cNvPr>
          <p:cNvSpPr/>
          <p:nvPr/>
        </p:nvSpPr>
        <p:spPr>
          <a:xfrm>
            <a:off x="6207967" y="5509094"/>
            <a:ext cx="614864" cy="67998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6E5E86DC-B3F3-2574-7E78-E63C8119886A}"/>
              </a:ext>
            </a:extLst>
          </p:cNvPr>
          <p:cNvSpPr/>
          <p:nvPr/>
        </p:nvSpPr>
        <p:spPr>
          <a:xfrm>
            <a:off x="3938954" y="6315389"/>
            <a:ext cx="614864" cy="67998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E6A3E9FA-DAEA-DA80-3B61-1DC51B4668EF}"/>
              </a:ext>
            </a:extLst>
          </p:cNvPr>
          <p:cNvSpPr/>
          <p:nvPr/>
        </p:nvSpPr>
        <p:spPr>
          <a:xfrm>
            <a:off x="4695292" y="6315389"/>
            <a:ext cx="614864" cy="67998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9B545466-C591-1A74-5898-86B3F61F28C0}"/>
              </a:ext>
            </a:extLst>
          </p:cNvPr>
          <p:cNvSpPr/>
          <p:nvPr/>
        </p:nvSpPr>
        <p:spPr>
          <a:xfrm>
            <a:off x="5451630" y="6315389"/>
            <a:ext cx="614864" cy="67998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45CFA09F-0FBB-45DB-F054-9E07C5C07EBC}"/>
              </a:ext>
            </a:extLst>
          </p:cNvPr>
          <p:cNvSpPr/>
          <p:nvPr/>
        </p:nvSpPr>
        <p:spPr>
          <a:xfrm>
            <a:off x="6207967" y="6315389"/>
            <a:ext cx="614864" cy="67998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87524EED-9E32-B232-E668-63ACA0348F9F}"/>
              </a:ext>
            </a:extLst>
          </p:cNvPr>
          <p:cNvSpPr/>
          <p:nvPr/>
        </p:nvSpPr>
        <p:spPr>
          <a:xfrm>
            <a:off x="3938954" y="7151061"/>
            <a:ext cx="614864" cy="67998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F2D19755-D5C4-8123-61C0-F718CA9786F7}"/>
              </a:ext>
            </a:extLst>
          </p:cNvPr>
          <p:cNvSpPr/>
          <p:nvPr/>
        </p:nvSpPr>
        <p:spPr>
          <a:xfrm>
            <a:off x="4695292" y="7150352"/>
            <a:ext cx="614864" cy="67998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473107AF-17C1-B9AC-676E-6E6B3669C832}"/>
              </a:ext>
            </a:extLst>
          </p:cNvPr>
          <p:cNvSpPr/>
          <p:nvPr/>
        </p:nvSpPr>
        <p:spPr>
          <a:xfrm>
            <a:off x="5451630" y="7150352"/>
            <a:ext cx="614864" cy="67998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B5CB79C2-DE40-5258-DFCC-9646F52C3560}"/>
              </a:ext>
            </a:extLst>
          </p:cNvPr>
          <p:cNvSpPr/>
          <p:nvPr/>
        </p:nvSpPr>
        <p:spPr>
          <a:xfrm>
            <a:off x="6207967" y="7150352"/>
            <a:ext cx="614864" cy="67998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CB42BD1C-E189-D4B3-FD80-4F028C824040}"/>
              </a:ext>
            </a:extLst>
          </p:cNvPr>
          <p:cNvSpPr/>
          <p:nvPr/>
        </p:nvSpPr>
        <p:spPr>
          <a:xfrm>
            <a:off x="3938954" y="7971649"/>
            <a:ext cx="614864" cy="67998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01C3B9DC-2747-0061-401C-4109041E4A46}"/>
              </a:ext>
            </a:extLst>
          </p:cNvPr>
          <p:cNvSpPr/>
          <p:nvPr/>
        </p:nvSpPr>
        <p:spPr>
          <a:xfrm>
            <a:off x="4695292" y="7970940"/>
            <a:ext cx="614864" cy="67998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241D6B46-ABCA-839B-A5A0-B798848E0093}"/>
              </a:ext>
            </a:extLst>
          </p:cNvPr>
          <p:cNvSpPr/>
          <p:nvPr/>
        </p:nvSpPr>
        <p:spPr>
          <a:xfrm>
            <a:off x="5451630" y="7970940"/>
            <a:ext cx="614864" cy="67998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D1C52DC3-A955-A5FF-32DD-789ED0FC53F3}"/>
              </a:ext>
            </a:extLst>
          </p:cNvPr>
          <p:cNvSpPr/>
          <p:nvPr/>
        </p:nvSpPr>
        <p:spPr>
          <a:xfrm>
            <a:off x="6207967" y="7970940"/>
            <a:ext cx="614864" cy="67998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AEF438DB-3387-606F-00F7-E2645B7658A3}"/>
              </a:ext>
            </a:extLst>
          </p:cNvPr>
          <p:cNvSpPr/>
          <p:nvPr/>
        </p:nvSpPr>
        <p:spPr>
          <a:xfrm>
            <a:off x="3938954" y="8777235"/>
            <a:ext cx="614864" cy="67998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D8316A8B-DE05-0F50-D5D2-CCA33C3D5F00}"/>
              </a:ext>
            </a:extLst>
          </p:cNvPr>
          <p:cNvSpPr/>
          <p:nvPr/>
        </p:nvSpPr>
        <p:spPr>
          <a:xfrm>
            <a:off x="4695292" y="8777235"/>
            <a:ext cx="614864" cy="67998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C158B7C4-701B-30E3-96FF-02793B99F4E5}"/>
              </a:ext>
            </a:extLst>
          </p:cNvPr>
          <p:cNvSpPr/>
          <p:nvPr/>
        </p:nvSpPr>
        <p:spPr>
          <a:xfrm>
            <a:off x="5451630" y="8777235"/>
            <a:ext cx="614864" cy="67998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101B58AF-E9D5-FC85-BE4B-7F6E1B5909CB}"/>
              </a:ext>
            </a:extLst>
          </p:cNvPr>
          <p:cNvSpPr/>
          <p:nvPr/>
        </p:nvSpPr>
        <p:spPr>
          <a:xfrm>
            <a:off x="6207967" y="8777235"/>
            <a:ext cx="614864" cy="67998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012AB5C9-9622-870B-FF0E-F7235CEF3A41}"/>
              </a:ext>
            </a:extLst>
          </p:cNvPr>
          <p:cNvSpPr/>
          <p:nvPr/>
        </p:nvSpPr>
        <p:spPr>
          <a:xfrm>
            <a:off x="3938954" y="9612907"/>
            <a:ext cx="614864" cy="67998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56A229CC-CFE1-123C-7E5D-479FF5D868C7}"/>
              </a:ext>
            </a:extLst>
          </p:cNvPr>
          <p:cNvSpPr/>
          <p:nvPr/>
        </p:nvSpPr>
        <p:spPr>
          <a:xfrm>
            <a:off x="4695292" y="9612198"/>
            <a:ext cx="614864" cy="67998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2EE801EF-AE21-6EC6-A626-34A421B95067}"/>
              </a:ext>
            </a:extLst>
          </p:cNvPr>
          <p:cNvSpPr/>
          <p:nvPr/>
        </p:nvSpPr>
        <p:spPr>
          <a:xfrm>
            <a:off x="5451630" y="9612198"/>
            <a:ext cx="614864" cy="67998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E51FBB53-98E0-33AF-A758-3209021ABE7A}"/>
              </a:ext>
            </a:extLst>
          </p:cNvPr>
          <p:cNvSpPr/>
          <p:nvPr/>
        </p:nvSpPr>
        <p:spPr>
          <a:xfrm>
            <a:off x="6207967" y="9612198"/>
            <a:ext cx="614864" cy="67998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DC0F7C9E-B7C0-B307-73E7-884136570573}"/>
              </a:ext>
            </a:extLst>
          </p:cNvPr>
          <p:cNvSpPr/>
          <p:nvPr/>
        </p:nvSpPr>
        <p:spPr>
          <a:xfrm>
            <a:off x="3938954" y="10433495"/>
            <a:ext cx="614864" cy="67998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E604CDAB-552F-B28C-770D-852DB8D2FD21}"/>
              </a:ext>
            </a:extLst>
          </p:cNvPr>
          <p:cNvSpPr/>
          <p:nvPr/>
        </p:nvSpPr>
        <p:spPr>
          <a:xfrm>
            <a:off x="4695292" y="10432786"/>
            <a:ext cx="614864" cy="67998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BC09E0C7-4F2F-65D0-9D72-6EDA747B259B}"/>
              </a:ext>
            </a:extLst>
          </p:cNvPr>
          <p:cNvSpPr/>
          <p:nvPr/>
        </p:nvSpPr>
        <p:spPr>
          <a:xfrm>
            <a:off x="5451630" y="10432786"/>
            <a:ext cx="614864" cy="67998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CC3A008E-661C-077D-A0EA-9C5450BF89DB}"/>
              </a:ext>
            </a:extLst>
          </p:cNvPr>
          <p:cNvSpPr/>
          <p:nvPr/>
        </p:nvSpPr>
        <p:spPr>
          <a:xfrm>
            <a:off x="6207967" y="10432786"/>
            <a:ext cx="614864" cy="67998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F14642AA-1EE8-1330-F745-0B7BF87189ED}"/>
              </a:ext>
            </a:extLst>
          </p:cNvPr>
          <p:cNvSpPr/>
          <p:nvPr/>
        </p:nvSpPr>
        <p:spPr>
          <a:xfrm>
            <a:off x="6963508" y="3853543"/>
            <a:ext cx="614864" cy="67998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72DE95AD-12AC-70C5-F72C-0B97B5DE14D4}"/>
              </a:ext>
            </a:extLst>
          </p:cNvPr>
          <p:cNvSpPr/>
          <p:nvPr/>
        </p:nvSpPr>
        <p:spPr>
          <a:xfrm>
            <a:off x="7719846" y="3853543"/>
            <a:ext cx="614864" cy="67998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B7FE0A13-E545-908B-A053-7BDC5597CEB6}"/>
              </a:ext>
            </a:extLst>
          </p:cNvPr>
          <p:cNvSpPr/>
          <p:nvPr/>
        </p:nvSpPr>
        <p:spPr>
          <a:xfrm>
            <a:off x="8476184" y="3853543"/>
            <a:ext cx="614864" cy="67998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25C17B92-038C-E1EE-F466-CA6FD76446BF}"/>
              </a:ext>
            </a:extLst>
          </p:cNvPr>
          <p:cNvSpPr/>
          <p:nvPr/>
        </p:nvSpPr>
        <p:spPr>
          <a:xfrm>
            <a:off x="9232521" y="3853543"/>
            <a:ext cx="614864" cy="67998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4675E074-9D50-0FC5-FE41-FEA7D78F1E58}"/>
              </a:ext>
            </a:extLst>
          </p:cNvPr>
          <p:cNvSpPr/>
          <p:nvPr/>
        </p:nvSpPr>
        <p:spPr>
          <a:xfrm>
            <a:off x="6963508" y="4689215"/>
            <a:ext cx="614864" cy="67998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17F47753-A4BB-0D64-D8CF-ECEB5D3EE7CE}"/>
              </a:ext>
            </a:extLst>
          </p:cNvPr>
          <p:cNvSpPr/>
          <p:nvPr/>
        </p:nvSpPr>
        <p:spPr>
          <a:xfrm>
            <a:off x="7719846" y="4688506"/>
            <a:ext cx="614864" cy="67998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B6D3CD45-83EF-A812-8105-31E6C12FEB37}"/>
              </a:ext>
            </a:extLst>
          </p:cNvPr>
          <p:cNvSpPr/>
          <p:nvPr/>
        </p:nvSpPr>
        <p:spPr>
          <a:xfrm>
            <a:off x="8476184" y="4688506"/>
            <a:ext cx="614864" cy="67998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EF53C99C-C779-3B0E-AD57-9E009CFFAAD1}"/>
              </a:ext>
            </a:extLst>
          </p:cNvPr>
          <p:cNvSpPr/>
          <p:nvPr/>
        </p:nvSpPr>
        <p:spPr>
          <a:xfrm>
            <a:off x="9232521" y="4688506"/>
            <a:ext cx="614864" cy="67998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8F874FCD-27D4-F0AC-84D9-261F6BFEE1F6}"/>
              </a:ext>
            </a:extLst>
          </p:cNvPr>
          <p:cNvSpPr/>
          <p:nvPr/>
        </p:nvSpPr>
        <p:spPr>
          <a:xfrm>
            <a:off x="6963508" y="5509803"/>
            <a:ext cx="614864" cy="67998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B00EE3B2-7958-0A24-F105-8CFEE93D3128}"/>
              </a:ext>
            </a:extLst>
          </p:cNvPr>
          <p:cNvSpPr/>
          <p:nvPr/>
        </p:nvSpPr>
        <p:spPr>
          <a:xfrm>
            <a:off x="7719846" y="5509094"/>
            <a:ext cx="614864" cy="67998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255066C9-DF0E-B9DF-E46C-C74F725163A5}"/>
              </a:ext>
            </a:extLst>
          </p:cNvPr>
          <p:cNvSpPr/>
          <p:nvPr/>
        </p:nvSpPr>
        <p:spPr>
          <a:xfrm>
            <a:off x="8476184" y="5509094"/>
            <a:ext cx="614864" cy="67998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E6EC8F42-585F-9DD5-560C-1E5EEB630095}"/>
              </a:ext>
            </a:extLst>
          </p:cNvPr>
          <p:cNvSpPr/>
          <p:nvPr/>
        </p:nvSpPr>
        <p:spPr>
          <a:xfrm>
            <a:off x="9232521" y="5509094"/>
            <a:ext cx="614864" cy="67998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A1C5525E-43D3-6FBA-79C1-FF73FC8C03E3}"/>
              </a:ext>
            </a:extLst>
          </p:cNvPr>
          <p:cNvSpPr/>
          <p:nvPr/>
        </p:nvSpPr>
        <p:spPr>
          <a:xfrm>
            <a:off x="6963508" y="6315389"/>
            <a:ext cx="614864" cy="67998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4D822308-53C5-C81F-1D28-1DB8CFAE6F1F}"/>
              </a:ext>
            </a:extLst>
          </p:cNvPr>
          <p:cNvSpPr/>
          <p:nvPr/>
        </p:nvSpPr>
        <p:spPr>
          <a:xfrm>
            <a:off x="7719846" y="6315389"/>
            <a:ext cx="614864" cy="67998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074A6556-937A-1F8B-7179-6753FF05C970}"/>
              </a:ext>
            </a:extLst>
          </p:cNvPr>
          <p:cNvSpPr/>
          <p:nvPr/>
        </p:nvSpPr>
        <p:spPr>
          <a:xfrm>
            <a:off x="8476184" y="6315389"/>
            <a:ext cx="614864" cy="67998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49F095A2-7B38-25BB-3183-176BEE6FDD11}"/>
              </a:ext>
            </a:extLst>
          </p:cNvPr>
          <p:cNvSpPr/>
          <p:nvPr/>
        </p:nvSpPr>
        <p:spPr>
          <a:xfrm>
            <a:off x="9232521" y="6315389"/>
            <a:ext cx="614864" cy="67998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6A782606-33F4-9274-A07B-B442885AA131}"/>
              </a:ext>
            </a:extLst>
          </p:cNvPr>
          <p:cNvSpPr/>
          <p:nvPr/>
        </p:nvSpPr>
        <p:spPr>
          <a:xfrm>
            <a:off x="6963508" y="7151061"/>
            <a:ext cx="614864" cy="67998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75967A96-5839-D2A9-74A0-E15C41C854FA}"/>
              </a:ext>
            </a:extLst>
          </p:cNvPr>
          <p:cNvSpPr/>
          <p:nvPr/>
        </p:nvSpPr>
        <p:spPr>
          <a:xfrm>
            <a:off x="7719846" y="7150352"/>
            <a:ext cx="614864" cy="67998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EEF32411-0559-E893-D485-02858BB87F77}"/>
              </a:ext>
            </a:extLst>
          </p:cNvPr>
          <p:cNvSpPr/>
          <p:nvPr/>
        </p:nvSpPr>
        <p:spPr>
          <a:xfrm>
            <a:off x="8476184" y="7150352"/>
            <a:ext cx="614864" cy="67998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DD0A881A-D08E-18F4-2442-251913100658}"/>
              </a:ext>
            </a:extLst>
          </p:cNvPr>
          <p:cNvSpPr/>
          <p:nvPr/>
        </p:nvSpPr>
        <p:spPr>
          <a:xfrm>
            <a:off x="9232521" y="7150352"/>
            <a:ext cx="614864" cy="67998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29BE50FE-C128-3198-C27B-B665EFB01C13}"/>
              </a:ext>
            </a:extLst>
          </p:cNvPr>
          <p:cNvSpPr/>
          <p:nvPr/>
        </p:nvSpPr>
        <p:spPr>
          <a:xfrm>
            <a:off x="6963508" y="7971649"/>
            <a:ext cx="614864" cy="67998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E774806F-1ACC-FBBD-00ED-D3B16525D951}"/>
              </a:ext>
            </a:extLst>
          </p:cNvPr>
          <p:cNvSpPr/>
          <p:nvPr/>
        </p:nvSpPr>
        <p:spPr>
          <a:xfrm>
            <a:off x="7719846" y="7970940"/>
            <a:ext cx="614864" cy="67998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8AEF2F1E-F3A9-6E02-3B8E-399777171549}"/>
              </a:ext>
            </a:extLst>
          </p:cNvPr>
          <p:cNvSpPr/>
          <p:nvPr/>
        </p:nvSpPr>
        <p:spPr>
          <a:xfrm>
            <a:off x="8476184" y="7970940"/>
            <a:ext cx="614864" cy="67998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6882F0B6-DF5C-FC7B-C376-BC7F07DE885C}"/>
              </a:ext>
            </a:extLst>
          </p:cNvPr>
          <p:cNvSpPr/>
          <p:nvPr/>
        </p:nvSpPr>
        <p:spPr>
          <a:xfrm>
            <a:off x="9232521" y="7970940"/>
            <a:ext cx="614864" cy="67998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79CF5FFA-A5A5-1634-2418-15AEB4242AAA}"/>
              </a:ext>
            </a:extLst>
          </p:cNvPr>
          <p:cNvSpPr/>
          <p:nvPr/>
        </p:nvSpPr>
        <p:spPr>
          <a:xfrm>
            <a:off x="6963508" y="8777235"/>
            <a:ext cx="614864" cy="67998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7BC72B57-084E-7120-9D95-31F41092A8FA}"/>
              </a:ext>
            </a:extLst>
          </p:cNvPr>
          <p:cNvSpPr/>
          <p:nvPr/>
        </p:nvSpPr>
        <p:spPr>
          <a:xfrm>
            <a:off x="7719846" y="8777235"/>
            <a:ext cx="614864" cy="67998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E9BFFFA5-FC3B-694E-1C84-B53BB8825F27}"/>
              </a:ext>
            </a:extLst>
          </p:cNvPr>
          <p:cNvSpPr/>
          <p:nvPr/>
        </p:nvSpPr>
        <p:spPr>
          <a:xfrm>
            <a:off x="8476184" y="8777235"/>
            <a:ext cx="614864" cy="67998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00837761-850C-578F-C75E-56E2D8761B65}"/>
              </a:ext>
            </a:extLst>
          </p:cNvPr>
          <p:cNvSpPr/>
          <p:nvPr/>
        </p:nvSpPr>
        <p:spPr>
          <a:xfrm>
            <a:off x="9232521" y="8777235"/>
            <a:ext cx="614864" cy="67998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2F07146E-A4C3-7D94-67E2-1CA0F44BEFB9}"/>
              </a:ext>
            </a:extLst>
          </p:cNvPr>
          <p:cNvSpPr/>
          <p:nvPr/>
        </p:nvSpPr>
        <p:spPr>
          <a:xfrm>
            <a:off x="6963508" y="9612907"/>
            <a:ext cx="614864" cy="67998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1504EB5F-5AD1-8326-0FC5-7DFB880774FD}"/>
              </a:ext>
            </a:extLst>
          </p:cNvPr>
          <p:cNvSpPr/>
          <p:nvPr/>
        </p:nvSpPr>
        <p:spPr>
          <a:xfrm>
            <a:off x="7719846" y="9612198"/>
            <a:ext cx="614864" cy="67998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EAB2C6F6-C67E-DC21-EC0F-D1FF09A2CB6D}"/>
              </a:ext>
            </a:extLst>
          </p:cNvPr>
          <p:cNvSpPr/>
          <p:nvPr/>
        </p:nvSpPr>
        <p:spPr>
          <a:xfrm>
            <a:off x="8476184" y="9612198"/>
            <a:ext cx="614864" cy="67998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011F48CF-84DF-E724-3D3F-1D7CBC7106D4}"/>
              </a:ext>
            </a:extLst>
          </p:cNvPr>
          <p:cNvSpPr/>
          <p:nvPr/>
        </p:nvSpPr>
        <p:spPr>
          <a:xfrm>
            <a:off x="9232521" y="9612198"/>
            <a:ext cx="614864" cy="67998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AC59ABA0-13ED-D6F3-4480-76AB7D703F7C}"/>
              </a:ext>
            </a:extLst>
          </p:cNvPr>
          <p:cNvSpPr/>
          <p:nvPr/>
        </p:nvSpPr>
        <p:spPr>
          <a:xfrm>
            <a:off x="6963508" y="10433495"/>
            <a:ext cx="614864" cy="67998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2A8738E2-083A-C3C7-E61D-0902911B60F4}"/>
              </a:ext>
            </a:extLst>
          </p:cNvPr>
          <p:cNvSpPr/>
          <p:nvPr/>
        </p:nvSpPr>
        <p:spPr>
          <a:xfrm>
            <a:off x="7719846" y="10432786"/>
            <a:ext cx="614864" cy="67998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F9831F8D-BDD1-DAE0-E0D0-6069EDFA414B}"/>
              </a:ext>
            </a:extLst>
          </p:cNvPr>
          <p:cNvSpPr/>
          <p:nvPr/>
        </p:nvSpPr>
        <p:spPr>
          <a:xfrm>
            <a:off x="8476184" y="10432786"/>
            <a:ext cx="614864" cy="67998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371897A4-0A4D-E1D3-138D-16764F375241}"/>
              </a:ext>
            </a:extLst>
          </p:cNvPr>
          <p:cNvSpPr/>
          <p:nvPr/>
        </p:nvSpPr>
        <p:spPr>
          <a:xfrm>
            <a:off x="9232521" y="10432786"/>
            <a:ext cx="614864" cy="67998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5EDB9663-BA5E-1E9A-48BB-61A419F51CC5}"/>
              </a:ext>
            </a:extLst>
          </p:cNvPr>
          <p:cNvSpPr/>
          <p:nvPr/>
        </p:nvSpPr>
        <p:spPr>
          <a:xfrm>
            <a:off x="9986788" y="3853543"/>
            <a:ext cx="614864" cy="67998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C13DEDA9-FB4D-796E-0DD4-7317453D48B0}"/>
              </a:ext>
            </a:extLst>
          </p:cNvPr>
          <p:cNvSpPr/>
          <p:nvPr/>
        </p:nvSpPr>
        <p:spPr>
          <a:xfrm>
            <a:off x="9986788" y="4688506"/>
            <a:ext cx="614864" cy="67998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85A0E49D-3B39-70AB-8399-117966182E66}"/>
              </a:ext>
            </a:extLst>
          </p:cNvPr>
          <p:cNvSpPr/>
          <p:nvPr/>
        </p:nvSpPr>
        <p:spPr>
          <a:xfrm>
            <a:off x="9986788" y="5509094"/>
            <a:ext cx="614864" cy="67998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39398503-419A-1B52-0D4A-BE9FEF0739B4}"/>
              </a:ext>
            </a:extLst>
          </p:cNvPr>
          <p:cNvSpPr/>
          <p:nvPr/>
        </p:nvSpPr>
        <p:spPr>
          <a:xfrm>
            <a:off x="9986788" y="6315389"/>
            <a:ext cx="614864" cy="67998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43F3C595-7AC5-DD3F-46BE-3DFD8FC22BDE}"/>
              </a:ext>
            </a:extLst>
          </p:cNvPr>
          <p:cNvSpPr/>
          <p:nvPr/>
        </p:nvSpPr>
        <p:spPr>
          <a:xfrm>
            <a:off x="9986788" y="7150352"/>
            <a:ext cx="614864" cy="67998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894FFF0E-65BB-E2C5-572E-39E91A934033}"/>
              </a:ext>
            </a:extLst>
          </p:cNvPr>
          <p:cNvSpPr/>
          <p:nvPr/>
        </p:nvSpPr>
        <p:spPr>
          <a:xfrm>
            <a:off x="9986788" y="7970940"/>
            <a:ext cx="614864" cy="67998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21B8923B-71DE-02B5-68B7-1F192225C52C}"/>
              </a:ext>
            </a:extLst>
          </p:cNvPr>
          <p:cNvSpPr/>
          <p:nvPr/>
        </p:nvSpPr>
        <p:spPr>
          <a:xfrm>
            <a:off x="9986788" y="8777235"/>
            <a:ext cx="614864" cy="67998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A7D95E02-AEBF-4585-BC00-1B82F8A7B552}"/>
              </a:ext>
            </a:extLst>
          </p:cNvPr>
          <p:cNvSpPr/>
          <p:nvPr/>
        </p:nvSpPr>
        <p:spPr>
          <a:xfrm>
            <a:off x="9986788" y="9612198"/>
            <a:ext cx="614864" cy="67998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70DC6178-65E9-6061-F13A-71FA4E539AA3}"/>
              </a:ext>
            </a:extLst>
          </p:cNvPr>
          <p:cNvSpPr/>
          <p:nvPr/>
        </p:nvSpPr>
        <p:spPr>
          <a:xfrm>
            <a:off x="9986788" y="10432786"/>
            <a:ext cx="614864" cy="67998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F5F2790A-FFBE-F404-9E63-D38D9E9A5B8F}"/>
              </a:ext>
            </a:extLst>
          </p:cNvPr>
          <p:cNvSpPr/>
          <p:nvPr/>
        </p:nvSpPr>
        <p:spPr>
          <a:xfrm>
            <a:off x="10760512" y="3853543"/>
            <a:ext cx="614864" cy="67998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CDA4B670-7C70-ADFE-5AE9-0C9DBE07E8B2}"/>
              </a:ext>
            </a:extLst>
          </p:cNvPr>
          <p:cNvSpPr/>
          <p:nvPr/>
        </p:nvSpPr>
        <p:spPr>
          <a:xfrm>
            <a:off x="10760512" y="4688506"/>
            <a:ext cx="614864" cy="67998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80C97AEC-94D4-8494-5935-68FB937616EE}"/>
              </a:ext>
            </a:extLst>
          </p:cNvPr>
          <p:cNvGrpSpPr/>
          <p:nvPr/>
        </p:nvGrpSpPr>
        <p:grpSpPr>
          <a:xfrm>
            <a:off x="938855" y="11696637"/>
            <a:ext cx="4827563" cy="679982"/>
            <a:chOff x="13527158" y="3820998"/>
            <a:chExt cx="4827563" cy="679982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621887E-BA7E-DFED-1C9B-3B287F3FBDF0}"/>
                </a:ext>
              </a:extLst>
            </p:cNvPr>
            <p:cNvSpPr txBox="1"/>
            <p:nvPr/>
          </p:nvSpPr>
          <p:spPr>
            <a:xfrm>
              <a:off x="14300882" y="3848993"/>
              <a:ext cx="4053839" cy="5642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l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000" b="0" i="0" u="none" strike="noStrike" cap="none" spc="0" normalizeH="0" baseline="0" dirty="0">
                  <a:ln>
                    <a:noFill/>
                  </a:ln>
                  <a:solidFill>
                    <a:srgbClr val="5E5E5E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rPr>
                <a:t>= 10,000 households</a:t>
              </a:r>
              <a:endParaRPr lang="en-US" sz="3000" dirty="0"/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827128FF-1C7E-4C9A-CC59-334CDC978CD5}"/>
                </a:ext>
              </a:extLst>
            </p:cNvPr>
            <p:cNvSpPr/>
            <p:nvPr/>
          </p:nvSpPr>
          <p:spPr>
            <a:xfrm>
              <a:off x="13527158" y="3820998"/>
              <a:ext cx="614864" cy="679982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7753042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C4BF7-CFE1-2A94-CBF8-727B08D94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982" y="1645918"/>
            <a:ext cx="21293989" cy="1433163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6400" dirty="0"/>
              <a:t>Hoosiers are back to work – but home prices have risen faster than wages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19158A-93D2-FCB3-3726-592504004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2E58F-EB22-474F-9A34-035B215561B1}" type="slidenum">
              <a:rPr lang="en-US" smtClean="0"/>
              <a:t>24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6B07094-CCEF-A380-184C-458BD29634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460" y="3941592"/>
            <a:ext cx="15536094" cy="8232994"/>
          </a:xfrm>
          <a:prstGeom prst="rect">
            <a:avLst/>
          </a:prstGeom>
        </p:spPr>
      </p:pic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19062B2D-B8E1-7796-F290-8CF79674CD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126792" y="3987644"/>
            <a:ext cx="9091748" cy="7670622"/>
          </a:xfrm>
        </p:spPr>
        <p:txBody>
          <a:bodyPr>
            <a:normAutofit/>
          </a:bodyPr>
          <a:lstStyle/>
          <a:p>
            <a:r>
              <a:rPr lang="en-US" sz="4400" dirty="0"/>
              <a:t>Indiana’s earnings have been in the middle of the pack among states</a:t>
            </a:r>
          </a:p>
          <a:p>
            <a:r>
              <a:rPr lang="en-US" sz="4400" dirty="0"/>
              <a:t>Buying power has diminished with 2021-2022 inflation – with home prices outgrowing CPI</a:t>
            </a:r>
          </a:p>
          <a:p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91314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5AD2B77-1055-5452-E177-78FBA02EC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300" y="668790"/>
            <a:ext cx="21971000" cy="1433163"/>
          </a:xfrm>
        </p:spPr>
        <p:txBody>
          <a:bodyPr>
            <a:noAutofit/>
          </a:bodyPr>
          <a:lstStyle/>
          <a:p>
            <a:r>
              <a:rPr lang="en-US" sz="6600" dirty="0"/>
              <a:t>Inventory affordable to moderate-income households has decreased sharply 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781985E-0E43-8DE7-BF9B-96ACB8FB08E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5203" y="2482953"/>
            <a:ext cx="14683722" cy="11233047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DABB998-F988-09B0-760B-502C87107B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909799" y="3422650"/>
            <a:ext cx="9349723" cy="8921750"/>
          </a:xfrm>
        </p:spPr>
        <p:txBody>
          <a:bodyPr>
            <a:normAutofit/>
          </a:bodyPr>
          <a:lstStyle/>
          <a:p>
            <a:pPr>
              <a:spcBef>
                <a:spcPts val="3300"/>
              </a:spcBef>
            </a:pPr>
            <a:r>
              <a:rPr lang="en-US" sz="4500" dirty="0"/>
              <a:t>A median Indiana household income ($62,000) can afford to buy a home just above </a:t>
            </a:r>
            <a:r>
              <a:rPr lang="en-US" sz="4500" b="1" dirty="0"/>
              <a:t>$200,000 </a:t>
            </a:r>
            <a:r>
              <a:rPr lang="en-US" sz="4500" dirty="0"/>
              <a:t>(current rates, 7% down)</a:t>
            </a:r>
          </a:p>
          <a:p>
            <a:pPr>
              <a:spcBef>
                <a:spcPts val="3300"/>
              </a:spcBef>
            </a:pPr>
            <a:r>
              <a:rPr lang="en-US" sz="4500" b="1" dirty="0"/>
              <a:t>The number of homes listed for sale under $200,000 has decreased 50% since 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BA3C2E-17DF-C118-4BA4-D1B1E6C99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906434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99EFF-2F84-C0FF-89F5-048DB75BC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875" y="821274"/>
            <a:ext cx="21971000" cy="1433163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6400" dirty="0"/>
              <a:t>Workforce housing demand also grows with economic investments and employment gains: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892A67-CC09-D94B-E6D5-17DF4116F99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7C69FE1-7925-F0CA-3740-81BD35E867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185751" y="3134125"/>
            <a:ext cx="11871602" cy="9918207"/>
          </a:xfrm>
        </p:spPr>
        <p:txBody>
          <a:bodyPr>
            <a:normAutofit/>
          </a:bodyPr>
          <a:lstStyle/>
          <a:p>
            <a:pPr>
              <a:spcBef>
                <a:spcPts val="3900"/>
              </a:spcBef>
            </a:pPr>
            <a:r>
              <a:rPr lang="en-US" sz="4600" dirty="0"/>
              <a:t>Indiana has gained two new private sector jobs for every new housing unit since 2011</a:t>
            </a:r>
          </a:p>
          <a:p>
            <a:pPr>
              <a:spcBef>
                <a:spcPts val="3900"/>
              </a:spcBef>
            </a:pPr>
            <a:r>
              <a:rPr lang="en-US" sz="4600" dirty="0"/>
              <a:t>Indiana’s median-priced home ($241,000) is affordable at a $68,000 income – above median wages</a:t>
            </a:r>
          </a:p>
          <a:p>
            <a:pPr>
              <a:spcBef>
                <a:spcPts val="3900"/>
              </a:spcBef>
            </a:pPr>
            <a:r>
              <a:rPr lang="en-US" sz="4600" dirty="0"/>
              <a:t>Housing availability is an increasingly important site selection priority, according to IEDC (40% of READI requests)</a:t>
            </a:r>
          </a:p>
          <a:p>
            <a:pPr>
              <a:spcBef>
                <a:spcPts val="3900"/>
              </a:spcBef>
            </a:pPr>
            <a:r>
              <a:rPr lang="en-US" sz="4600" dirty="0"/>
              <a:t>Lack of workforce housing pushes workers further from jobs</a:t>
            </a:r>
          </a:p>
          <a:p>
            <a:pPr>
              <a:spcBef>
                <a:spcPts val="3900"/>
              </a:spcBef>
            </a:pPr>
            <a:endParaRPr lang="en-US" sz="4600" dirty="0"/>
          </a:p>
          <a:p>
            <a:pPr>
              <a:spcBef>
                <a:spcPts val="3900"/>
              </a:spcBef>
            </a:pPr>
            <a:endParaRPr lang="en-US" sz="460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9E9CD3-04CE-06B4-95C3-B423AD656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2E58F-EB22-474F-9A34-035B215561B1}" type="slidenum">
              <a:rPr lang="en-US" smtClean="0"/>
              <a:t>26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5DADEC-9447-924C-4DC7-76050D2D86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420" y="2952843"/>
            <a:ext cx="11871604" cy="10099489"/>
          </a:xfrm>
          <a:prstGeom prst="rect">
            <a:avLst/>
          </a:prstGeom>
          <a:ln>
            <a:solidFill>
              <a:schemeClr val="bg2">
                <a:lumMod val="1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0729539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Financial stability"/>
          <p:cNvSpPr txBox="1">
            <a:spLocks noGrp="1"/>
          </p:cNvSpPr>
          <p:nvPr>
            <p:ph type="title"/>
          </p:nvPr>
        </p:nvSpPr>
        <p:spPr>
          <a:xfrm>
            <a:off x="1206496" y="4533900"/>
            <a:ext cx="20942304" cy="46482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10900" dirty="0"/>
              <a:t>Indiana needs pro-growth housing policy</a:t>
            </a:r>
            <a:endParaRPr sz="109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393E005-AFFE-15C8-1992-9F1DFF659C3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498212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7B4AC-D39C-698F-CD57-029645FF1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0252" y="1653123"/>
            <a:ext cx="21971000" cy="1433163"/>
          </a:xfrm>
        </p:spPr>
        <p:txBody>
          <a:bodyPr>
            <a:normAutofit/>
          </a:bodyPr>
          <a:lstStyle/>
          <a:p>
            <a:r>
              <a:rPr lang="en-US" sz="7000" dirty="0"/>
              <a:t>Final thoughts: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6767B8-7245-F9D9-16AD-12FB2B60B5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9045" y="3086286"/>
            <a:ext cx="22893414" cy="9805641"/>
          </a:xfrm>
        </p:spPr>
        <p:txBody>
          <a:bodyPr>
            <a:noAutofit/>
          </a:bodyPr>
          <a:lstStyle/>
          <a:p>
            <a:pPr>
              <a:spcBef>
                <a:spcPts val="2800"/>
              </a:spcBef>
            </a:pPr>
            <a:r>
              <a:rPr lang="en-US" dirty="0"/>
              <a:t>Inventory and affordability challenges aren’t going away</a:t>
            </a:r>
          </a:p>
          <a:p>
            <a:pPr>
              <a:spcBef>
                <a:spcPts val="2800"/>
              </a:spcBef>
            </a:pPr>
            <a:r>
              <a:rPr lang="en-US" dirty="0"/>
              <a:t>An undersupplied market drives up prices, limits sales potential and puts homeownership at risk</a:t>
            </a:r>
          </a:p>
          <a:p>
            <a:pPr>
              <a:spcBef>
                <a:spcPts val="2800"/>
              </a:spcBef>
            </a:pPr>
            <a:r>
              <a:rPr lang="en-US" dirty="0"/>
              <a:t>Housing development is economic development (“homes are where jobs sleep at night”)</a:t>
            </a:r>
            <a:endParaRPr lang="en-US" b="1" dirty="0"/>
          </a:p>
          <a:p>
            <a:pPr>
              <a:spcBef>
                <a:spcPts val="2800"/>
              </a:spcBef>
            </a:pPr>
            <a:r>
              <a:rPr lang="en-US" b="1" dirty="0"/>
              <a:t>HB1005 (housing infrastructure), READI 2.0 are major state-level wins</a:t>
            </a:r>
          </a:p>
          <a:p>
            <a:pPr>
              <a:spcBef>
                <a:spcPts val="2800"/>
              </a:spcBef>
            </a:pPr>
            <a:r>
              <a:rPr lang="en-US" dirty="0"/>
              <a:t>We also need increased federal support (Neighborhood Homes Investment Act) and a local commitment to pro-housing policies</a:t>
            </a:r>
          </a:p>
          <a:p>
            <a:pPr>
              <a:spcBef>
                <a:spcPts val="2800"/>
              </a:spcBef>
            </a:pPr>
            <a:r>
              <a:rPr lang="en-US" dirty="0"/>
              <a:t>A more balanced market means more business opportunities for REALTORS® </a:t>
            </a:r>
          </a:p>
          <a:p>
            <a:pPr marL="0" indent="0">
              <a:spcBef>
                <a:spcPts val="2800"/>
              </a:spcBef>
              <a:buNone/>
            </a:pPr>
            <a:r>
              <a:rPr lang="en-US" b="1" dirty="0"/>
              <a:t>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AEAFFA-69A6-7E06-6F42-D1D81F29FF5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358028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Financial stabilit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10000" dirty="0"/>
              <a:t>Thank you!</a:t>
            </a:r>
            <a:br>
              <a:rPr lang="en-US" sz="5000" dirty="0"/>
            </a:br>
            <a:endParaRPr sz="100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2686E44-294E-E194-CCAA-3D2E3817E8B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320556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smiling&#10;&#10;Description automatically generated with low confidence">
            <a:extLst>
              <a:ext uri="{FF2B5EF4-FFF2-40B4-BE49-F238E27FC236}">
                <a16:creationId xmlns:a16="http://schemas.microsoft.com/office/drawing/2014/main" id="{EB117533-8741-C211-3FA9-847BE8F1B1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"/>
          <a:stretch/>
        </p:blipFill>
        <p:spPr>
          <a:xfrm>
            <a:off x="40" y="2563"/>
            <a:ext cx="24383960" cy="1379382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786FDD-9E04-AB68-90FF-B164DC9FB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063122" y="13045230"/>
            <a:ext cx="245259" cy="410369"/>
          </a:xfrm>
        </p:spPr>
        <p:txBody>
          <a:bodyPr/>
          <a:lstStyle/>
          <a:p>
            <a:fld id="{FB12E58F-EB22-474F-9A34-035B215561B1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47609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DF5C4340-C3DA-CD9B-2D93-054D2715D2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40" y="2564"/>
            <a:ext cx="24383960" cy="1371343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56958B-2758-160A-AEBA-32E5CB034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063122" y="13045230"/>
            <a:ext cx="245259" cy="410369"/>
          </a:xfrm>
        </p:spPr>
        <p:txBody>
          <a:bodyPr/>
          <a:lstStyle/>
          <a:p>
            <a:fld id="{FB12E58F-EB22-474F-9A34-035B215561B1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3961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C1A5CBA2-FF75-1F07-5C78-601181A759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40" y="2564"/>
            <a:ext cx="24383960" cy="1371343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424C79B-28A3-5698-0F99-4D795F55B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063122" y="13045230"/>
            <a:ext cx="245259" cy="410369"/>
          </a:xfrm>
        </p:spPr>
        <p:txBody>
          <a:bodyPr/>
          <a:lstStyle/>
          <a:p>
            <a:fld id="{FB12E58F-EB22-474F-9A34-035B215561B1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93751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3017DE-F352-1976-8698-BB831E4BD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373488"/>
            <a:ext cx="21971000" cy="1433163"/>
          </a:xfrm>
        </p:spPr>
        <p:txBody>
          <a:bodyPr anchor="ctr">
            <a:normAutofit/>
          </a:bodyPr>
          <a:lstStyle/>
          <a:p>
            <a:pPr algn="ctr"/>
            <a:r>
              <a:rPr lang="en-US" sz="7500" dirty="0">
                <a:solidFill>
                  <a:srgbClr val="004C87"/>
                </a:solidFill>
                <a:latin typeface="+mj-lt"/>
              </a:rPr>
              <a:t>IAR Strategic Priorities: 2022-2025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5EA396D-29DA-13F8-3202-67D61FF221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53200" y="3398547"/>
            <a:ext cx="16179800" cy="8702676"/>
          </a:xfrm>
        </p:spPr>
        <p:txBody>
          <a:bodyPr>
            <a:normAutofit/>
          </a:bodyPr>
          <a:lstStyle/>
          <a:p>
            <a:pPr>
              <a:lnSpc>
                <a:spcPct val="101000"/>
              </a:lnSpc>
              <a:spcBef>
                <a:spcPts val="2352"/>
              </a:spcBef>
            </a:pPr>
            <a:r>
              <a:rPr lang="en-US" sz="48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Earn member loyalty by elevating – and conveying – IAR’s </a:t>
            </a:r>
            <a:r>
              <a:rPr lang="en-US" sz="48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value to members</a:t>
            </a:r>
          </a:p>
          <a:p>
            <a:pPr>
              <a:lnSpc>
                <a:spcPct val="101000"/>
              </a:lnSpc>
              <a:spcBef>
                <a:spcPts val="2352"/>
              </a:spcBef>
            </a:pPr>
            <a:r>
              <a:rPr lang="en-US" sz="48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Deepen relationships with Managing Brokers  </a:t>
            </a:r>
          </a:p>
          <a:p>
            <a:pPr>
              <a:lnSpc>
                <a:spcPct val="101000"/>
              </a:lnSpc>
              <a:spcBef>
                <a:spcPts val="2352"/>
              </a:spcBef>
            </a:pPr>
            <a:r>
              <a:rPr lang="en-US" sz="48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Communicate advocacy success &amp; engage REALTORS® in promoting pro-homeowner policies </a:t>
            </a:r>
          </a:p>
          <a:p>
            <a:pPr>
              <a:lnSpc>
                <a:spcPct val="101000"/>
              </a:lnSpc>
              <a:spcBef>
                <a:spcPts val="2352"/>
              </a:spcBef>
            </a:pPr>
            <a:r>
              <a:rPr lang="en-US" sz="48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Proactively raise the bar for preparation, accountability and professional standards</a:t>
            </a:r>
          </a:p>
          <a:p>
            <a:pPr>
              <a:lnSpc>
                <a:spcPct val="101000"/>
              </a:lnSpc>
              <a:spcBef>
                <a:spcPts val="2352"/>
              </a:spcBef>
            </a:pPr>
            <a:r>
              <a:rPr lang="en-US" sz="48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Differentiate and aggressively communicate the REALTOR® brand value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53EB61-6179-CC99-2E0D-43AB5EAB6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59A6C-E87A-7841-A8D1-575E2B23862C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6" name="Picture 5" descr="Logo&#10;&#10;Description automatically generated with medium confidence">
            <a:extLst>
              <a:ext uri="{FF2B5EF4-FFF2-40B4-BE49-F238E27FC236}">
                <a16:creationId xmlns:a16="http://schemas.microsoft.com/office/drawing/2014/main" id="{196063C3-4A1F-922A-6F71-3E245B0EDD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7911"/>
          <a:stretch/>
        </p:blipFill>
        <p:spPr>
          <a:xfrm>
            <a:off x="787175" y="3398547"/>
            <a:ext cx="5384657" cy="7979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8096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00A11C-3989-E89F-73E4-09278A54A1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1778" y="2990212"/>
            <a:ext cx="22174200" cy="9125588"/>
          </a:xfr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5000" b="1" dirty="0"/>
              <a:t>NAR ➤ </a:t>
            </a:r>
            <a:r>
              <a:rPr lang="en-US" sz="5000" b="1" dirty="0">
                <a:solidFill>
                  <a:srgbClr val="FFFFFF"/>
                </a:solidFill>
                <a:highlight>
                  <a:srgbClr val="050746"/>
                </a:highlight>
              </a:rPr>
              <a:t> IAR </a:t>
            </a:r>
            <a:r>
              <a:rPr lang="en-US" sz="5000" b="1" dirty="0">
                <a:solidFill>
                  <a:srgbClr val="FFFFFF"/>
                </a:solidFill>
              </a:rPr>
              <a:t> </a:t>
            </a:r>
            <a:r>
              <a:rPr lang="en-US" sz="5000" b="1" dirty="0"/>
              <a:t>➤ Local Association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5000" b="1" i="1" dirty="0"/>
              <a:t>What services are most impactful, best delivered at the state level?</a:t>
            </a:r>
            <a:endParaRPr lang="en-US" sz="5000" i="1" dirty="0"/>
          </a:p>
          <a:p>
            <a:pPr>
              <a:lnSpc>
                <a:spcPct val="110000"/>
              </a:lnSpc>
              <a:spcBef>
                <a:spcPts val="2100"/>
              </a:spcBef>
            </a:pPr>
            <a:r>
              <a:rPr lang="en-US" sz="4500" b="1" dirty="0"/>
              <a:t>Legal:</a:t>
            </a:r>
            <a:r>
              <a:rPr lang="en-US" sz="4500" dirty="0"/>
              <a:t> Risk reduction, transactional efficiency (140+ legal forms), expert resources aligned with Indiana law, REALTOR® standards of practice</a:t>
            </a:r>
          </a:p>
          <a:p>
            <a:pPr>
              <a:lnSpc>
                <a:spcPct val="110000"/>
              </a:lnSpc>
              <a:spcBef>
                <a:spcPts val="2100"/>
              </a:spcBef>
            </a:pPr>
            <a:r>
              <a:rPr lang="en-US" sz="4500" b="1" dirty="0"/>
              <a:t>Education &amp; Professional Standards: </a:t>
            </a:r>
            <a:r>
              <a:rPr lang="en-US" sz="4500" dirty="0"/>
              <a:t>Member benefit CE (RECP)</a:t>
            </a:r>
          </a:p>
          <a:p>
            <a:pPr>
              <a:lnSpc>
                <a:spcPct val="110000"/>
              </a:lnSpc>
              <a:spcBef>
                <a:spcPts val="2100"/>
              </a:spcBef>
            </a:pPr>
            <a:r>
              <a:rPr lang="en-US" sz="4500" b="1" dirty="0"/>
              <a:t>Advocacy/Government Relations: </a:t>
            </a:r>
            <a:r>
              <a:rPr lang="en-US" sz="4500" dirty="0"/>
              <a:t>Advancing pro-homeowner policies, protecting taxpayers and the REALTOR® bottom line</a:t>
            </a:r>
            <a:endParaRPr lang="en-US" sz="4500" b="1" dirty="0"/>
          </a:p>
          <a:p>
            <a:pPr>
              <a:lnSpc>
                <a:spcPct val="110000"/>
              </a:lnSpc>
              <a:spcBef>
                <a:spcPts val="2100"/>
              </a:spcBef>
            </a:pPr>
            <a:r>
              <a:rPr lang="en-US" sz="4500" b="1" dirty="0"/>
              <a:t>Data: </a:t>
            </a:r>
            <a:r>
              <a:rPr lang="en-US" sz="4500" dirty="0"/>
              <a:t>Collection and management of MLS market data</a:t>
            </a:r>
          </a:p>
          <a:p>
            <a:pPr>
              <a:lnSpc>
                <a:spcPct val="110000"/>
              </a:lnSpc>
              <a:spcBef>
                <a:spcPts val="2100"/>
              </a:spcBef>
            </a:pPr>
            <a:r>
              <a:rPr lang="en-US" sz="4500" b="1" dirty="0"/>
              <a:t>Communications: </a:t>
            </a:r>
            <a:r>
              <a:rPr lang="en-US" sz="4500" dirty="0"/>
              <a:t>Statewide marketing, public relations </a:t>
            </a:r>
            <a:r>
              <a:rPr lang="en-US" sz="4500" i="1" dirty="0"/>
              <a:t>(leveraging data)</a:t>
            </a:r>
            <a:r>
              <a:rPr lang="en-US" sz="4500" dirty="0"/>
              <a:t> – </a:t>
            </a:r>
            <a:r>
              <a:rPr lang="en-US" sz="4500" b="1" dirty="0"/>
              <a:t>watch your inbox!</a:t>
            </a:r>
          </a:p>
          <a:p>
            <a:pPr marL="0" indent="0">
              <a:lnSpc>
                <a:spcPct val="110000"/>
              </a:lnSpc>
              <a:buNone/>
            </a:pPr>
            <a:endParaRPr lang="en-US" sz="45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DD8B89-B5C7-DAED-DDDF-A886EE344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4310A-A55E-4954-9287-8D63CC37DFD0}" type="slidenum">
              <a:rPr lang="en-US" smtClean="0"/>
              <a:t>7</a:t>
            </a:fld>
            <a:endParaRPr lang="en-US" dirty="0"/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8AD02638-F066-C7FB-AF73-B81E932C2EDA}"/>
              </a:ext>
            </a:extLst>
          </p:cNvPr>
          <p:cNvSpPr txBox="1">
            <a:spLocks/>
          </p:cNvSpPr>
          <p:nvPr/>
        </p:nvSpPr>
        <p:spPr>
          <a:xfrm>
            <a:off x="325676" y="1009012"/>
            <a:ext cx="24058324" cy="2286000"/>
          </a:xfrm>
          <a:prstGeom prst="rect">
            <a:avLst/>
          </a:prstGeom>
        </p:spPr>
        <p:txBody>
          <a:bodyPr vert="horz" lIns="182880" tIns="91440" rIns="182880" bIns="9144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200" kern="1200">
                <a:solidFill>
                  <a:srgbClr val="114B8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sz="6800" b="1" spc="-80" dirty="0">
                <a:solidFill>
                  <a:srgbClr val="004C87"/>
                </a:solidFill>
                <a:latin typeface="+mj-lt"/>
              </a:rPr>
              <a:t>IAR’s Value to Members: Building from the Basics </a:t>
            </a:r>
          </a:p>
        </p:txBody>
      </p:sp>
    </p:spTree>
    <p:extLst>
      <p:ext uri="{BB962C8B-B14F-4D97-AF65-F5344CB8AC3E}">
        <p14:creationId xmlns:p14="http://schemas.microsoft.com/office/powerpoint/2010/main" val="31621253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upply-side outlook"/>
          <p:cNvSpPr txBox="1">
            <a:spLocks noGrp="1"/>
          </p:cNvSpPr>
          <p:nvPr>
            <p:ph type="title"/>
          </p:nvPr>
        </p:nvSpPr>
        <p:spPr>
          <a:xfrm>
            <a:off x="2444932" y="3979454"/>
            <a:ext cx="17436737" cy="51435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Aft>
                <a:spcPts val="3000"/>
              </a:spcAft>
            </a:pPr>
            <a:r>
              <a:rPr lang="en-US" sz="10000" spc="-250" dirty="0"/>
              <a:t>Indiana’s housing market – what we’re seeing in 2023</a:t>
            </a:r>
            <a:br>
              <a:rPr lang="en-US" sz="10000" spc="-250" dirty="0"/>
            </a:br>
            <a:endParaRPr sz="10000" spc="-25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D33063-1C02-C510-8660-E0DB06C89D9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383624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F5D6B-8C0D-3D4C-4A1A-38EBA2CA6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500" y="1333500"/>
            <a:ext cx="21971000" cy="1433163"/>
          </a:xfrm>
        </p:spPr>
        <p:txBody>
          <a:bodyPr>
            <a:normAutofit/>
          </a:bodyPr>
          <a:lstStyle/>
          <a:p>
            <a:r>
              <a:rPr lang="en-US" sz="6600" dirty="0"/>
              <a:t>Is Indiana’s housing recession over?</a:t>
            </a:r>
          </a:p>
        </p:txBody>
      </p:sp>
      <p:pic>
        <p:nvPicPr>
          <p:cNvPr id="7" name="Content Placeholder 6" descr="A graph with purple lines&#10;&#10;Description automatically generated">
            <a:extLst>
              <a:ext uri="{FF2B5EF4-FFF2-40B4-BE49-F238E27FC236}">
                <a16:creationId xmlns:a16="http://schemas.microsoft.com/office/drawing/2014/main" id="{FFD92BBB-B6B2-E97B-A72E-A33B165BE44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clrChange>
              <a:clrFrom>
                <a:srgbClr val="FEFCFF"/>
              </a:clrFrom>
              <a:clrTo>
                <a:srgbClr val="FEFC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2"/>
          <a:stretch/>
        </p:blipFill>
        <p:spPr>
          <a:xfrm>
            <a:off x="756255" y="2215961"/>
            <a:ext cx="20092066" cy="11049842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ED05C9-3144-57EC-5E66-3257EFAB9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2E58F-EB22-474F-9A34-035B215561B1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984496"/>
      </p:ext>
    </p:extLst>
  </p:cSld>
  <p:clrMapOvr>
    <a:masterClrMapping/>
  </p:clrMapOvr>
</p:sld>
</file>

<file path=ppt/theme/theme1.xml><?xml version="1.0" encoding="utf-8"?>
<a:theme xmlns:a="http://schemas.openxmlformats.org/drawingml/2006/main" name="30_BasicColor">
  <a:themeElements>
    <a:clrScheme name="30_BasicColor">
      <a:dk1>
        <a:srgbClr val="5E5E5E"/>
      </a:dk1>
      <a:lt1>
        <a:srgbClr val="003462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30_BasicColor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30_BasicCol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30_BasicColor">
  <a:themeElements>
    <a:clrScheme name="30_BasicColor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30_BasicColor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30_BasicCol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F017661573ABF4DB323EA7781A0B16B" ma:contentTypeVersion="4" ma:contentTypeDescription="Create a new document." ma:contentTypeScope="" ma:versionID="8afb412cff0aa97713e94da7f853f133">
  <xsd:schema xmlns:xsd="http://www.w3.org/2001/XMLSchema" xmlns:xs="http://www.w3.org/2001/XMLSchema" xmlns:p="http://schemas.microsoft.com/office/2006/metadata/properties" xmlns:ns3="570097cd-b44f-4cc3-b34f-8fb1117a3d68" targetNamespace="http://schemas.microsoft.com/office/2006/metadata/properties" ma:root="true" ma:fieldsID="b82d7295422d71e9310f49b50bac462c" ns3:_="">
    <xsd:import namespace="570097cd-b44f-4cc3-b34f-8fb1117a3d6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_activity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0097cd-b44f-4cc3-b34f-8fb1117a3d6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_activity" ma:index="10" nillable="true" ma:displayName="_activity" ma:hidden="true" ma:internalName="_activity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570097cd-b44f-4cc3-b34f-8fb1117a3d68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65B9A66-E147-4C67-98DC-6752497DF0D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70097cd-b44f-4cc3-b34f-8fb1117a3d6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094B6BD-CC08-4409-8129-E83827ACD518}">
  <ds:schemaRefs>
    <ds:schemaRef ds:uri="http://purl.org/dc/dcmitype/"/>
    <ds:schemaRef ds:uri="http://schemas.microsoft.com/office/2006/documentManagement/types"/>
    <ds:schemaRef ds:uri="570097cd-b44f-4cc3-b34f-8fb1117a3d68"/>
    <ds:schemaRef ds:uri="http://www.w3.org/XML/1998/namespace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DFB76968-123F-4B8F-AEE2-7D67C2A5C1F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30536</TotalTime>
  <Words>1029</Words>
  <Application>Microsoft Office PowerPoint</Application>
  <PresentationFormat>Custom</PresentationFormat>
  <Paragraphs>125</Paragraphs>
  <Slides>29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2" baseType="lpstr">
      <vt:lpstr>Helvetica Neue</vt:lpstr>
      <vt:lpstr>Helvetica Neue Medium</vt:lpstr>
      <vt:lpstr>30_BasicColor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IAR Strategic Priorities: 2022-2025</vt:lpstr>
      <vt:lpstr>PowerPoint Presentation</vt:lpstr>
      <vt:lpstr>Indiana’s housing market – what we’re seeing in 2023 </vt:lpstr>
      <vt:lpstr>Is Indiana’s housing recession over?</vt:lpstr>
      <vt:lpstr>Home sales rebounded faster than new listings early in ‘23</vt:lpstr>
      <vt:lpstr>Why have sellers been slower to return to the market?</vt:lpstr>
      <vt:lpstr>The market is slowing down (earlier than usual)</vt:lpstr>
      <vt:lpstr>But tight inventory has kept prices at historic highs:</vt:lpstr>
      <vt:lpstr>Indiana’s housing shortage is a long-term challenge </vt:lpstr>
      <vt:lpstr>First the good news: Indiana population growth accelerates after 2017  </vt:lpstr>
      <vt:lpstr>PowerPoint Presentation</vt:lpstr>
      <vt:lpstr>Residential inventory hasn’t kept up with demand</vt:lpstr>
      <vt:lpstr>With supply trailing demand, Indiana has been a seller’s market since 2016 </vt:lpstr>
      <vt:lpstr>Hoosiers are staying in their homes longer, our housing stock is aging – and new construction isn’t filling the gap.</vt:lpstr>
      <vt:lpstr>Indiana added 150,000 new households but &gt;125,000 new (net) housing units, 2011-2021</vt:lpstr>
      <vt:lpstr>Our housing shortage, positive migration &amp; pandemic demand fueled 10% average annual price growth since 2018</vt:lpstr>
      <vt:lpstr>PowerPoint Presentation</vt:lpstr>
      <vt:lpstr>Indiana homeowners are doing well, but it’s tougher than ever for first-time buyers to join them</vt:lpstr>
      <vt:lpstr>Hoosiers are back to work – but home prices have risen faster than wages</vt:lpstr>
      <vt:lpstr>Inventory affordable to moderate-income households has decreased sharply </vt:lpstr>
      <vt:lpstr>Workforce housing demand also grows with economic investments and employment gains:</vt:lpstr>
      <vt:lpstr>Indiana needs pro-growth housing policy</vt:lpstr>
      <vt:lpstr>Final thoughts:</vt:lpstr>
      <vt:lpstr>Thank you!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Supply-side outlook</dc:title>
  <dc:creator>Iris Muccigrosso</dc:creator>
  <cp:lastModifiedBy>Iris Muccigrosso</cp:lastModifiedBy>
  <cp:revision>81</cp:revision>
  <cp:lastPrinted>2023-07-18T19:09:52Z</cp:lastPrinted>
  <dcterms:modified xsi:type="dcterms:W3CDTF">2023-08-11T18:53:15Z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0x0101003F017661573ABF4DB323EA7781A0B16B</vt:lpwstr>
  </property>
</Properties>
</file>